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65" r:id="rId2"/>
  </p:sldMasterIdLst>
  <p:notesMasterIdLst>
    <p:notesMasterId r:id="rId40"/>
  </p:notesMasterIdLst>
  <p:sldIdLst>
    <p:sldId id="256" r:id="rId3"/>
    <p:sldId id="266" r:id="rId4"/>
    <p:sldId id="342" r:id="rId5"/>
    <p:sldId id="267" r:id="rId6"/>
    <p:sldId id="304" r:id="rId7"/>
    <p:sldId id="338" r:id="rId8"/>
    <p:sldId id="307" r:id="rId9"/>
    <p:sldId id="309" r:id="rId10"/>
    <p:sldId id="348" r:id="rId11"/>
    <p:sldId id="316" r:id="rId12"/>
    <p:sldId id="321" r:id="rId13"/>
    <p:sldId id="323" r:id="rId14"/>
    <p:sldId id="310" r:id="rId15"/>
    <p:sldId id="334" r:id="rId16"/>
    <p:sldId id="333" r:id="rId17"/>
    <p:sldId id="312" r:id="rId18"/>
    <p:sldId id="343" r:id="rId19"/>
    <p:sldId id="314" r:id="rId20"/>
    <p:sldId id="344" r:id="rId21"/>
    <p:sldId id="326" r:id="rId22"/>
    <p:sldId id="345" r:id="rId23"/>
    <p:sldId id="324" r:id="rId24"/>
    <p:sldId id="346" r:id="rId25"/>
    <p:sldId id="327" r:id="rId26"/>
    <p:sldId id="330" r:id="rId27"/>
    <p:sldId id="335" r:id="rId28"/>
    <p:sldId id="336" r:id="rId29"/>
    <p:sldId id="347" r:id="rId30"/>
    <p:sldId id="328" r:id="rId31"/>
    <p:sldId id="329" r:id="rId32"/>
    <p:sldId id="341" r:id="rId33"/>
    <p:sldId id="331" r:id="rId34"/>
    <p:sldId id="318" r:id="rId35"/>
    <p:sldId id="325" r:id="rId36"/>
    <p:sldId id="349" r:id="rId37"/>
    <p:sldId id="339" r:id="rId38"/>
    <p:sldId id="340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2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FB3E6"/>
    <a:srgbClr val="8000B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008" autoAdjust="0"/>
    <p:restoredTop sz="82570" autoAdjust="0"/>
  </p:normalViewPr>
  <p:slideViewPr>
    <p:cSldViewPr snapToGrid="0">
      <p:cViewPr varScale="1">
        <p:scale>
          <a:sx n="158" d="100"/>
          <a:sy n="158" d="100"/>
        </p:scale>
        <p:origin x="104" y="284"/>
      </p:cViewPr>
      <p:guideLst>
        <p:guide orient="horz" pos="2424"/>
        <p:guide pos="3840"/>
      </p:guideLst>
    </p:cSldViewPr>
  </p:slideViewPr>
  <p:notesTextViewPr>
    <p:cViewPr>
      <p:scale>
        <a:sx n="125" d="100"/>
        <a:sy n="12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E75988-E810-4ED2-807B-BBB9B433CF26}" type="datetimeFigureOut">
              <a:rPr lang="en-US" smtClean="0"/>
              <a:t>2/28/2019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44ADC8-2C19-4BE8-86D5-BC195D3210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3731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https://ascelibrary.org/doi/pdf/10.1061/%28ASCE%29CP.1943-5487.0000423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44ADC8-2C19-4BE8-86D5-BC195D32109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7304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https://www.mathworks.com/matlabcentral/answers/264746-difference-between-convolution-and-correlation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44ADC8-2C19-4BE8-86D5-BC195D32109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3925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https://stackoverflow.com/questions/31131672/difference-between-mean-and-gaussian-filter-in-result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44ADC8-2C19-4BE8-86D5-BC195D32109F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5067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rst_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0003" y="5316469"/>
            <a:ext cx="5054388" cy="1541531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452740" y="1521700"/>
            <a:ext cx="8692199" cy="1795540"/>
          </a:xfrm>
          <a:prstGeom prst="rect">
            <a:avLst/>
          </a:prstGeom>
        </p:spPr>
        <p:txBody>
          <a:bodyPr lIns="0" anchor="b">
            <a:noAutofit/>
          </a:bodyPr>
          <a:lstStyle>
            <a:lvl1pPr algn="l">
              <a:defRPr sz="5400">
                <a:solidFill>
                  <a:schemeClr val="tx1"/>
                </a:solidFill>
                <a:latin typeface="Impact" panose="020B0806030902050204" pitchFamily="34" charset="0"/>
              </a:defRPr>
            </a:lvl1pPr>
          </a:lstStyle>
          <a:p>
            <a:r>
              <a:rPr lang="en-US" dirty="0"/>
              <a:t>CLICK TO EDIT MASTER TITLE SLIDE</a:t>
            </a:r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452740" y="4190621"/>
            <a:ext cx="5486243" cy="666549"/>
          </a:xfrm>
          <a:prstGeom prst="rect">
            <a:avLst/>
          </a:prstGeom>
        </p:spPr>
        <p:txBody>
          <a:bodyPr lIns="0" anchor="t">
            <a:normAutofit/>
          </a:bodyPr>
          <a:lstStyle>
            <a:lvl1pPr marL="0" indent="0" algn="l">
              <a:buNone/>
              <a:defRPr sz="2000" b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44417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ouble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845CD23B-59A6-4249-B3A2-9419436DCB4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41300" y="6646"/>
            <a:ext cx="11727180" cy="684233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8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 dirty="0" smtClean="0"/>
              <a:t>Edit Master text styles</a:t>
            </a:r>
          </a:p>
        </p:txBody>
      </p:sp>
      <p:sp>
        <p:nvSpPr>
          <p:cNvPr id="3" name="Slide Number Placeholder 13"/>
          <p:cNvSpPr txBox="1">
            <a:spLocks/>
          </p:cNvSpPr>
          <p:nvPr/>
        </p:nvSpPr>
        <p:spPr>
          <a:xfrm>
            <a:off x="8737600" y="6356355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046AA2-1AFE-411F-82AB-D8F07A1367EA}" type="slidenum">
              <a:rPr kumimoji="0" lang="en-US" sz="1600" b="1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294248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White_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93C3C-35A5-4F8A-8559-D4224E8C3B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40341F-0B28-47F4-81D5-B9FBADB1B1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94F9C8-6154-4953-B1BB-CF27C32307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CD5D7-1376-454F-9D0D-56EF872F8D99}" type="datetimeFigureOut">
              <a:rPr lang="en-US" smtClean="0"/>
              <a:t>2/28/2019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C44AE3-2CE9-48EB-A9C3-3742FD396E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42B68D-1375-428E-BB86-13585571F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163237-AE92-4645-95D2-1F8A1B10E7A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A7AF136-2503-4070-8FCE-EC8E7FCDC68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13"/>
          <p:cNvSpPr txBox="1">
            <a:spLocks/>
          </p:cNvSpPr>
          <p:nvPr/>
        </p:nvSpPr>
        <p:spPr>
          <a:xfrm>
            <a:off x="8737600" y="6356355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046AA2-1AFE-411F-82AB-D8F07A1367EA}" type="slidenum">
              <a:rPr kumimoji="0" lang="en-US" sz="1600" b="1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807881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solidFill>
          <a:srgbClr val="CFB3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A7AF136-2503-4070-8FCE-EC8E7FCDC68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FB3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452740" y="1521700"/>
            <a:ext cx="8692199" cy="1795540"/>
          </a:xfrm>
          <a:prstGeom prst="rect">
            <a:avLst/>
          </a:prstGeom>
        </p:spPr>
        <p:txBody>
          <a:bodyPr lIns="0" anchor="b">
            <a:noAutofit/>
          </a:bodyPr>
          <a:lstStyle>
            <a:lvl1pPr algn="l">
              <a:defRPr sz="5400">
                <a:solidFill>
                  <a:schemeClr val="tx1"/>
                </a:solidFill>
                <a:latin typeface="Impact" panose="020B0806030902050204" pitchFamily="34" charset="0"/>
              </a:defRPr>
            </a:lvl1pPr>
          </a:lstStyle>
          <a:p>
            <a:r>
              <a:rPr lang="en-US" dirty="0"/>
              <a:t>CLICK TO EDIT MASTER TITLE SLIDE</a:t>
            </a:r>
          </a:p>
        </p:txBody>
      </p:sp>
      <p:sp>
        <p:nvSpPr>
          <p:cNvPr id="5" name="Slide Number Placeholder 13"/>
          <p:cNvSpPr txBox="1">
            <a:spLocks/>
          </p:cNvSpPr>
          <p:nvPr userDrawn="1"/>
        </p:nvSpPr>
        <p:spPr>
          <a:xfrm>
            <a:off x="8737600" y="6356355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046AA2-1AFE-411F-82AB-D8F07A1367EA}" type="slidenum">
              <a:rPr kumimoji="0" lang="en-US" sz="1600" b="1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829839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5"/>
          <p:cNvSpPr txBox="1">
            <a:spLocks/>
          </p:cNvSpPr>
          <p:nvPr/>
        </p:nvSpPr>
        <p:spPr>
          <a:xfrm>
            <a:off x="9042400" y="6559555"/>
            <a:ext cx="28448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400" b="1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E5624191-B9E9-41CA-A942-B9B5D1030034}" type="slidenum">
              <a:rPr lang="en-US" sz="1400" smtClean="0"/>
              <a:pPr algn="r"/>
              <a:t>‹#›</a:t>
            </a:fld>
            <a:endParaRPr lang="en-US" sz="140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155A0AA-7C49-49F4-9224-13D89B45BC76}"/>
              </a:ext>
            </a:extLst>
          </p:cNvPr>
          <p:cNvSpPr/>
          <p:nvPr/>
        </p:nvSpPr>
        <p:spPr>
          <a:xfrm>
            <a:off x="0" y="0"/>
            <a:ext cx="12191999" cy="69533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6B96E47-F903-46E9-9FD8-61FDC379700D}"/>
              </a:ext>
            </a:extLst>
          </p:cNvPr>
          <p:cNvSpPr/>
          <p:nvPr/>
        </p:nvSpPr>
        <p:spPr>
          <a:xfrm>
            <a:off x="1" y="695330"/>
            <a:ext cx="3082197" cy="198582"/>
          </a:xfrm>
          <a:prstGeom prst="rect">
            <a:avLst/>
          </a:prstGeom>
          <a:solidFill>
            <a:srgbClr val="CFB3E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39A87FC-594E-43AE-9BF9-35B016A5B12F}"/>
              </a:ext>
            </a:extLst>
          </p:cNvPr>
          <p:cNvSpPr/>
          <p:nvPr/>
        </p:nvSpPr>
        <p:spPr>
          <a:xfrm>
            <a:off x="3050818" y="695330"/>
            <a:ext cx="3047061" cy="198582"/>
          </a:xfrm>
          <a:prstGeom prst="rect">
            <a:avLst/>
          </a:prstGeom>
          <a:solidFill>
            <a:srgbClr val="BD33D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6F52775-8581-494E-9C86-316433BAADC3}"/>
              </a:ext>
            </a:extLst>
          </p:cNvPr>
          <p:cNvSpPr/>
          <p:nvPr/>
        </p:nvSpPr>
        <p:spPr>
          <a:xfrm>
            <a:off x="6097879" y="695330"/>
            <a:ext cx="3047061" cy="198582"/>
          </a:xfrm>
          <a:prstGeom prst="rect">
            <a:avLst/>
          </a:prstGeom>
          <a:solidFill>
            <a:srgbClr val="8000B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6390EDF-13DD-41AB-87B6-562CA3EC93A0}"/>
              </a:ext>
            </a:extLst>
          </p:cNvPr>
          <p:cNvSpPr/>
          <p:nvPr/>
        </p:nvSpPr>
        <p:spPr>
          <a:xfrm>
            <a:off x="9144939" y="695330"/>
            <a:ext cx="3047061" cy="198582"/>
          </a:xfrm>
          <a:prstGeom prst="rect">
            <a:avLst/>
          </a:prstGeom>
          <a:solidFill>
            <a:srgbClr val="57058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03993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2" r:id="rId2"/>
    <p:sldLayoutId id="2147483664" r:id="rId3"/>
    <p:sldLayoutId id="2147483666" r:id="rId4"/>
  </p:sldLayoutIdLst>
  <p:timing>
    <p:tnLst>
      <p:par>
        <p:cTn id="1" dur="indefinite" restart="never" nodeType="tmRoot"/>
      </p:par>
    </p:tnLst>
  </p:timing>
  <p:txStyles>
    <p:titleStyle>
      <a:lvl1pPr algn="ctr" defTabSz="914377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91" indent="-342891" algn="l" defTabSz="914377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32" indent="-285744" algn="l" defTabSz="914377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E155A0AA-7C49-49F4-9224-13D89B45BC76}"/>
              </a:ext>
            </a:extLst>
          </p:cNvPr>
          <p:cNvSpPr/>
          <p:nvPr/>
        </p:nvSpPr>
        <p:spPr>
          <a:xfrm>
            <a:off x="0" y="0"/>
            <a:ext cx="12191999" cy="69533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6B96E47-F903-46E9-9FD8-61FDC379700D}"/>
              </a:ext>
            </a:extLst>
          </p:cNvPr>
          <p:cNvSpPr/>
          <p:nvPr/>
        </p:nvSpPr>
        <p:spPr>
          <a:xfrm>
            <a:off x="1" y="695330"/>
            <a:ext cx="3082197" cy="198582"/>
          </a:xfrm>
          <a:prstGeom prst="rect">
            <a:avLst/>
          </a:prstGeom>
          <a:solidFill>
            <a:srgbClr val="CFB3E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39A87FC-594E-43AE-9BF9-35B016A5B12F}"/>
              </a:ext>
            </a:extLst>
          </p:cNvPr>
          <p:cNvSpPr/>
          <p:nvPr/>
        </p:nvSpPr>
        <p:spPr>
          <a:xfrm>
            <a:off x="3050818" y="695330"/>
            <a:ext cx="3047061" cy="198582"/>
          </a:xfrm>
          <a:prstGeom prst="rect">
            <a:avLst/>
          </a:prstGeom>
          <a:solidFill>
            <a:srgbClr val="BD33D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6F52775-8581-494E-9C86-316433BAADC3}"/>
              </a:ext>
            </a:extLst>
          </p:cNvPr>
          <p:cNvSpPr/>
          <p:nvPr/>
        </p:nvSpPr>
        <p:spPr>
          <a:xfrm>
            <a:off x="6097879" y="695330"/>
            <a:ext cx="3047061" cy="198582"/>
          </a:xfrm>
          <a:prstGeom prst="rect">
            <a:avLst/>
          </a:prstGeom>
          <a:solidFill>
            <a:srgbClr val="8000B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6390EDF-13DD-41AB-87B6-562CA3EC93A0}"/>
              </a:ext>
            </a:extLst>
          </p:cNvPr>
          <p:cNvSpPr/>
          <p:nvPr/>
        </p:nvSpPr>
        <p:spPr>
          <a:xfrm>
            <a:off x="9144939" y="695330"/>
            <a:ext cx="3047061" cy="198582"/>
          </a:xfrm>
          <a:prstGeom prst="rect">
            <a:avLst/>
          </a:prstGeom>
          <a:solidFill>
            <a:srgbClr val="57058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CDAA538E-3C43-4881-9A33-4C4D33F2F525}"/>
              </a:ext>
            </a:extLst>
          </p:cNvPr>
          <p:cNvSpPr txBox="1">
            <a:spLocks/>
          </p:cNvSpPr>
          <p:nvPr/>
        </p:nvSpPr>
        <p:spPr>
          <a:xfrm>
            <a:off x="241300" y="6646"/>
            <a:ext cx="11696700" cy="783931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None/>
              <a:defRPr sz="2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ysClr val="windowText" lastClr="000000"/>
              </a:buClr>
              <a:buSzPct val="85000"/>
              <a:buFont typeface="Wingdings" charset="2"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Edit Master text styles</a:t>
            </a:r>
            <a:endParaRPr kumimoji="0" lang="en-US" sz="2800" b="1" i="0" u="none" strike="noStrike" kern="1200" cap="none" spc="0" normalizeH="0" baseline="0" noProof="0" dirty="0" smtClean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" name="Slide Number Placeholder 13"/>
          <p:cNvSpPr txBox="1">
            <a:spLocks/>
          </p:cNvSpPr>
          <p:nvPr/>
        </p:nvSpPr>
        <p:spPr>
          <a:xfrm>
            <a:off x="8737600" y="6356355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046AA2-1AFE-411F-82AB-D8F07A1367EA}" type="slidenum">
              <a:rPr kumimoji="0" lang="en-US" sz="1600" b="1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7280109"/>
      </p:ext>
    </p:extLst>
  </p:cSld>
  <p:clrMap bg1="lt1" tx1="dk1" bg2="lt2" tx2="dk2" accent1="accent1" accent2="accent2" accent3="accent3" accent4="accent4" accent5="accent5" accent6="accent6" hlink="hlink" folHlink="folHlink"/>
  <p:transition spd="slow">
    <p:push dir="u"/>
  </p:transition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3600" b="0" kern="1200" spc="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88925" indent="-288925" algn="l" defTabSz="914400" rtl="0" eaLnBrk="1" latinLnBrk="0" hangingPunct="1">
        <a:lnSpc>
          <a:spcPct val="100000"/>
        </a:lnSpc>
        <a:spcBef>
          <a:spcPts val="800"/>
        </a:spcBef>
        <a:spcAft>
          <a:spcPts val="800"/>
        </a:spcAft>
        <a:buClr>
          <a:schemeClr val="tx1"/>
        </a:buClr>
        <a:buSzPct val="85000"/>
        <a:buFont typeface="Wingdings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800"/>
        </a:spcBef>
        <a:spcAft>
          <a:spcPts val="800"/>
        </a:spcAft>
        <a:buClr>
          <a:schemeClr val="tx1"/>
        </a:buClr>
        <a:buSzPct val="85000"/>
        <a:buFont typeface="Wingdings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800"/>
        </a:spcBef>
        <a:spcAft>
          <a:spcPts val="800"/>
        </a:spcAft>
        <a:buClr>
          <a:schemeClr val="tx1"/>
        </a:buClr>
        <a:buSzPct val="85000"/>
        <a:buFont typeface="Wingdings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800"/>
        </a:spcBef>
        <a:spcAft>
          <a:spcPts val="800"/>
        </a:spcAft>
        <a:buClr>
          <a:schemeClr val="tx1"/>
        </a:buClr>
        <a:buSzPct val="85000"/>
        <a:buFont typeface="Wingdings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800"/>
        </a:spcBef>
        <a:spcAft>
          <a:spcPts val="800"/>
        </a:spcAft>
        <a:buClr>
          <a:schemeClr val="tx1"/>
        </a:buClr>
        <a:buSzPct val="85000"/>
        <a:buFont typeface="Wingdings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ocs.opencv.org/2.4/doc/tutorials/imgproc/histograms/template_matching/template_matching.html" TargetMode="Externa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1.png"/><Relationship Id="rId5" Type="http://schemas.openxmlformats.org/officeDocument/2006/relationships/image" Target="../media/image210.png"/><Relationship Id="rId4" Type="http://schemas.openxmlformats.org/officeDocument/2006/relationships/image" Target="../media/image20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0.png"/><Relationship Id="rId5" Type="http://schemas.openxmlformats.org/officeDocument/2006/relationships/image" Target="../media/image27.emf"/><Relationship Id="rId4" Type="http://schemas.openxmlformats.org/officeDocument/2006/relationships/image" Target="../media/image26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hyperlink" Target="https://ascelibrary.org/doi/pdf/10.1061/(ASCE)CP.1943-5487.0000423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7" Type="http://schemas.openxmlformats.org/officeDocument/2006/relationships/image" Target="../media/image29.emf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emf"/><Relationship Id="rId5" Type="http://schemas.openxmlformats.org/officeDocument/2006/relationships/image" Target="../media/image220.png"/><Relationship Id="rId4" Type="http://schemas.openxmlformats.org/officeDocument/2006/relationships/image" Target="../media/image26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90.png"/><Relationship Id="rId7" Type="http://schemas.openxmlformats.org/officeDocument/2006/relationships/image" Target="../media/image31.emf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emf"/><Relationship Id="rId5" Type="http://schemas.openxmlformats.org/officeDocument/2006/relationships/image" Target="../media/image220.png"/><Relationship Id="rId4" Type="http://schemas.openxmlformats.org/officeDocument/2006/relationships/image" Target="../media/image26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7" Type="http://schemas.openxmlformats.org/officeDocument/2006/relationships/image" Target="../media/image33.emf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emf"/><Relationship Id="rId5" Type="http://schemas.openxmlformats.org/officeDocument/2006/relationships/image" Target="../media/image220.png"/><Relationship Id="rId4" Type="http://schemas.openxmlformats.org/officeDocument/2006/relationships/image" Target="../media/image26.emf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4.emf"/><Relationship Id="rId7" Type="http://schemas.openxmlformats.org/officeDocument/2006/relationships/image" Target="../media/image42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dsp.stackexchange.com/questions/208/what-should-be-considered-when-selecting-a-windowing-function-when-smoothing-a-t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hyperlink" Target="https://stackoverflow.com/questions/31131672/difference-between-mean-and-gaussian-filter-in-result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jpeg"/><Relationship Id="rId4" Type="http://schemas.microsoft.com/office/2007/relationships/hdphoto" Target="../media/hdphoto1.wdp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hyperlink" Target="http://web.eecs.umich.edu/~honglak/icml09-ConvolutionalDeepBeliefNetworks.pdf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imagej.nih.gov/ij/docs/images/fft.jpg" TargetMode="External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452740" y="1521700"/>
            <a:ext cx="10286380" cy="1414540"/>
          </a:xfrm>
        </p:spPr>
        <p:txBody>
          <a:bodyPr/>
          <a:lstStyle/>
          <a:p>
            <a:r>
              <a:rPr lang="en-US" dirty="0" smtClean="0"/>
              <a:t>Linear Filtering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452740" y="3757941"/>
            <a:ext cx="5486243" cy="1601459"/>
          </a:xfrm>
        </p:spPr>
        <p:txBody>
          <a:bodyPr>
            <a:normAutofit/>
          </a:bodyPr>
          <a:lstStyle/>
          <a:p>
            <a:r>
              <a:rPr lang="en-US" b="1" dirty="0" smtClean="0"/>
              <a:t>Chul Min Yeum</a:t>
            </a:r>
          </a:p>
          <a:p>
            <a:r>
              <a:rPr lang="en-US" dirty="0"/>
              <a:t>Assistant Professor</a:t>
            </a:r>
          </a:p>
          <a:p>
            <a:r>
              <a:rPr lang="en-US" dirty="0"/>
              <a:t>Civil and Environmental Engineering</a:t>
            </a:r>
          </a:p>
          <a:p>
            <a:r>
              <a:rPr lang="en-US" dirty="0"/>
              <a:t>University of Waterloo, Canada</a:t>
            </a:r>
          </a:p>
          <a:p>
            <a:endParaRPr lang="en-US" dirty="0"/>
          </a:p>
        </p:txBody>
      </p:sp>
      <p:sp>
        <p:nvSpPr>
          <p:cNvPr id="7" name="Subtitle 4"/>
          <p:cNvSpPr txBox="1">
            <a:spLocks/>
          </p:cNvSpPr>
          <p:nvPr/>
        </p:nvSpPr>
        <p:spPr>
          <a:xfrm>
            <a:off x="6096000" y="3757941"/>
            <a:ext cx="5783547" cy="666549"/>
          </a:xfrm>
          <a:prstGeom prst="rect">
            <a:avLst/>
          </a:prstGeom>
        </p:spPr>
        <p:txBody>
          <a:bodyPr lIns="0" anchor="t">
            <a:normAutofit/>
          </a:bodyPr>
          <a:lstStyle>
            <a:lvl1pPr marL="0" indent="0" algn="l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2000" b="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/>
              <a:t>CIVE 497 – CIVE 700: Smart Structure Technology</a:t>
            </a:r>
          </a:p>
        </p:txBody>
      </p:sp>
      <p:sp>
        <p:nvSpPr>
          <p:cNvPr id="8" name="Subtitle 4"/>
          <p:cNvSpPr txBox="1">
            <a:spLocks/>
          </p:cNvSpPr>
          <p:nvPr/>
        </p:nvSpPr>
        <p:spPr>
          <a:xfrm>
            <a:off x="6096000" y="5598238"/>
            <a:ext cx="5783547" cy="666549"/>
          </a:xfrm>
          <a:prstGeom prst="rect">
            <a:avLst/>
          </a:prstGeom>
        </p:spPr>
        <p:txBody>
          <a:bodyPr lIns="0" anchor="t">
            <a:normAutofit/>
          </a:bodyPr>
          <a:lstStyle>
            <a:lvl1pPr marL="0" indent="0" algn="l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2000" b="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/>
              <a:t>Last updated: 2018-02-06</a:t>
            </a:r>
          </a:p>
        </p:txBody>
      </p:sp>
    </p:spTree>
    <p:extLst>
      <p:ext uri="{BB962C8B-B14F-4D97-AF65-F5344CB8AC3E}">
        <p14:creationId xmlns:p14="http://schemas.microsoft.com/office/powerpoint/2010/main" val="2833930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Cross-Correlation (Continue)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546733" y="1123434"/>
            <a:ext cx="11098533" cy="1420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000" dirty="0" smtClean="0">
                <a:latin typeface="Arial" pitchFamily="34" charset="0"/>
                <a:cs typeface="Arial" pitchFamily="34" charset="0"/>
              </a:rPr>
              <a:t>Cross-correlation is </a:t>
            </a:r>
            <a:r>
              <a:rPr lang="en-US" sz="2000" u="sng" dirty="0" smtClean="0">
                <a:latin typeface="Arial" pitchFamily="34" charset="0"/>
                <a:cs typeface="Arial" pitchFamily="34" charset="0"/>
              </a:rPr>
              <a:t>a measure of similarity 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between two images. Cross correlation with a kernel can be viewed as comparing a litter “picture” or “region” of what you want to find across all sub-regions in the image. </a:t>
            </a:r>
            <a:endParaRPr lang="en-US" sz="2000" dirty="0"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1448416"/>
              </p:ext>
            </p:extLst>
          </p:nvPr>
        </p:nvGraphicFramePr>
        <p:xfrm>
          <a:off x="1022350" y="3657600"/>
          <a:ext cx="3311525" cy="25958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3075">
                  <a:extLst>
                    <a:ext uri="{9D8B030D-6E8A-4147-A177-3AD203B41FA5}">
                      <a16:colId xmlns:a16="http://schemas.microsoft.com/office/drawing/2014/main" val="3771667647"/>
                    </a:ext>
                  </a:extLst>
                </a:gridCol>
                <a:gridCol w="473075">
                  <a:extLst>
                    <a:ext uri="{9D8B030D-6E8A-4147-A177-3AD203B41FA5}">
                      <a16:colId xmlns:a16="http://schemas.microsoft.com/office/drawing/2014/main" val="824280136"/>
                    </a:ext>
                  </a:extLst>
                </a:gridCol>
                <a:gridCol w="473075">
                  <a:extLst>
                    <a:ext uri="{9D8B030D-6E8A-4147-A177-3AD203B41FA5}">
                      <a16:colId xmlns:a16="http://schemas.microsoft.com/office/drawing/2014/main" val="3973727857"/>
                    </a:ext>
                  </a:extLst>
                </a:gridCol>
                <a:gridCol w="473075">
                  <a:extLst>
                    <a:ext uri="{9D8B030D-6E8A-4147-A177-3AD203B41FA5}">
                      <a16:colId xmlns:a16="http://schemas.microsoft.com/office/drawing/2014/main" val="2896104067"/>
                    </a:ext>
                  </a:extLst>
                </a:gridCol>
                <a:gridCol w="473075">
                  <a:extLst>
                    <a:ext uri="{9D8B030D-6E8A-4147-A177-3AD203B41FA5}">
                      <a16:colId xmlns:a16="http://schemas.microsoft.com/office/drawing/2014/main" val="951322924"/>
                    </a:ext>
                  </a:extLst>
                </a:gridCol>
                <a:gridCol w="473075">
                  <a:extLst>
                    <a:ext uri="{9D8B030D-6E8A-4147-A177-3AD203B41FA5}">
                      <a16:colId xmlns:a16="http://schemas.microsoft.com/office/drawing/2014/main" val="3881549209"/>
                    </a:ext>
                  </a:extLst>
                </a:gridCol>
                <a:gridCol w="473075">
                  <a:extLst>
                    <a:ext uri="{9D8B030D-6E8A-4147-A177-3AD203B41FA5}">
                      <a16:colId xmlns:a16="http://schemas.microsoft.com/office/drawing/2014/main" val="31562625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55593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39864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58845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9061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63789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05954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4948471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5413289"/>
              </p:ext>
            </p:extLst>
          </p:nvPr>
        </p:nvGraphicFramePr>
        <p:xfrm>
          <a:off x="5511800" y="4399280"/>
          <a:ext cx="1419225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3075">
                  <a:extLst>
                    <a:ext uri="{9D8B030D-6E8A-4147-A177-3AD203B41FA5}">
                      <a16:colId xmlns:a16="http://schemas.microsoft.com/office/drawing/2014/main" val="824280136"/>
                    </a:ext>
                  </a:extLst>
                </a:gridCol>
                <a:gridCol w="473075">
                  <a:extLst>
                    <a:ext uri="{9D8B030D-6E8A-4147-A177-3AD203B41FA5}">
                      <a16:colId xmlns:a16="http://schemas.microsoft.com/office/drawing/2014/main" val="3973727857"/>
                    </a:ext>
                  </a:extLst>
                </a:gridCol>
                <a:gridCol w="473075">
                  <a:extLst>
                    <a:ext uri="{9D8B030D-6E8A-4147-A177-3AD203B41FA5}">
                      <a16:colId xmlns:a16="http://schemas.microsoft.com/office/drawing/2014/main" val="28961040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39864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58845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906151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4605654" y="4632374"/>
                <a:ext cx="634367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⨂</m:t>
                      </m:r>
                    </m:oMath>
                  </m:oMathPara>
                </a14:m>
                <a:endParaRPr lang="en-US" sz="2400" b="1" dirty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5654" y="4632374"/>
                <a:ext cx="634367" cy="64633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1826792"/>
              </p:ext>
            </p:extLst>
          </p:nvPr>
        </p:nvGraphicFramePr>
        <p:xfrm>
          <a:off x="8394700" y="4028439"/>
          <a:ext cx="2365375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3075">
                  <a:extLst>
                    <a:ext uri="{9D8B030D-6E8A-4147-A177-3AD203B41FA5}">
                      <a16:colId xmlns:a16="http://schemas.microsoft.com/office/drawing/2014/main" val="3771667647"/>
                    </a:ext>
                  </a:extLst>
                </a:gridCol>
                <a:gridCol w="473075">
                  <a:extLst>
                    <a:ext uri="{9D8B030D-6E8A-4147-A177-3AD203B41FA5}">
                      <a16:colId xmlns:a16="http://schemas.microsoft.com/office/drawing/2014/main" val="824280136"/>
                    </a:ext>
                  </a:extLst>
                </a:gridCol>
                <a:gridCol w="473075">
                  <a:extLst>
                    <a:ext uri="{9D8B030D-6E8A-4147-A177-3AD203B41FA5}">
                      <a16:colId xmlns:a16="http://schemas.microsoft.com/office/drawing/2014/main" val="3973727857"/>
                    </a:ext>
                  </a:extLst>
                </a:gridCol>
                <a:gridCol w="473075">
                  <a:extLst>
                    <a:ext uri="{9D8B030D-6E8A-4147-A177-3AD203B41FA5}">
                      <a16:colId xmlns:a16="http://schemas.microsoft.com/office/drawing/2014/main" val="2896104067"/>
                    </a:ext>
                  </a:extLst>
                </a:gridCol>
                <a:gridCol w="473075">
                  <a:extLst>
                    <a:ext uri="{9D8B030D-6E8A-4147-A177-3AD203B41FA5}">
                      <a16:colId xmlns:a16="http://schemas.microsoft.com/office/drawing/2014/main" val="9513229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4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7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5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4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2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55593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6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9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7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5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3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39864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4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6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6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5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4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58845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3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4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4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3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2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9061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2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3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4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6378961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7345679" y="4632374"/>
                <a:ext cx="634367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</m:oMath>
                  </m:oMathPara>
                </a14:m>
                <a:endParaRPr lang="en-US" sz="2400" b="1" dirty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5679" y="4632374"/>
                <a:ext cx="634367" cy="6463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7493925" y="2478555"/>
                <a:ext cx="4009366" cy="7845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𝐺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𝑗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𝑢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=−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𝑘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𝑘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𝑣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=−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𝑘</m:t>
                              </m:r>
                            </m:sup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𝐻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𝑢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𝑣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𝐹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[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𝑢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𝑣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]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3925" y="2478555"/>
                <a:ext cx="4009366" cy="7845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/>
          <p:cNvSpPr/>
          <p:nvPr/>
        </p:nvSpPr>
        <p:spPr>
          <a:xfrm>
            <a:off x="1498600" y="4028439"/>
            <a:ext cx="1409700" cy="110236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432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Computation of the Cross-Correlation Between Two Matrices</a:t>
            </a:r>
            <a:endParaRPr lang="en-US" dirty="0"/>
          </a:p>
        </p:txBody>
      </p:sp>
      <p:pic>
        <p:nvPicPr>
          <p:cNvPr id="3" name="cross_correlatio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45452" y="1654175"/>
            <a:ext cx="11318875" cy="452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460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Example: Finding Same Objects on Images  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" y="904874"/>
            <a:ext cx="5921238" cy="21939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2725" y="2959734"/>
            <a:ext cx="3790950" cy="28860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4962" y="3242309"/>
            <a:ext cx="3419475" cy="280035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6444" y="604265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hlinkClick r:id="rId5"/>
              </a:rPr>
              <a:t>https://</a:t>
            </a:r>
            <a:r>
              <a:rPr lang="en-US" dirty="0" smtClean="0">
                <a:hlinkClick r:id="rId5"/>
              </a:rPr>
              <a:t>docs.opencv.org/2.4/doc/tutorials/imgproc/histograms/template_matching/template_matching.html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567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Convolution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546733" y="1123434"/>
                <a:ext cx="11098533" cy="12003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2400" dirty="0" smtClean="0">
                    <a:latin typeface="Arial" pitchFamily="34" charset="0"/>
                    <a:cs typeface="Arial" pitchFamily="34" charset="0"/>
                  </a:rPr>
                  <a:t>Let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Arial" pitchFamily="34" charset="0"/>
                      </a:rPr>
                      <m:t>𝐹</m:t>
                    </m:r>
                  </m:oMath>
                </a14:m>
                <a:r>
                  <a:rPr lang="en-US" sz="2400" dirty="0" smtClean="0">
                    <a:latin typeface="Arial" pitchFamily="34" charset="0"/>
                    <a:cs typeface="Arial" pitchFamily="34" charset="0"/>
                  </a:rPr>
                  <a:t> be the image,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Arial" pitchFamily="34" charset="0"/>
                      </a:rPr>
                      <m:t>𝐻</m:t>
                    </m:r>
                  </m:oMath>
                </a14:m>
                <a:r>
                  <a:rPr lang="en-US" sz="2400" dirty="0" smtClean="0">
                    <a:latin typeface="Arial" pitchFamily="34" charset="0"/>
                    <a:cs typeface="Arial" pitchFamily="34" charset="0"/>
                  </a:rPr>
                  <a:t> be the kernel (of size 2k+1 x 2k+1), 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sz="2400" dirty="0" smtClean="0">
                    <a:latin typeface="Arial" pitchFamily="34" charset="0"/>
                    <a:cs typeface="Arial" pitchFamily="34" charset="0"/>
                  </a:rPr>
                  <a:t>G be the output image</a:t>
                </a:r>
                <a:endParaRPr lang="en-US" sz="2400" dirty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733" y="1123434"/>
                <a:ext cx="11098533" cy="1200329"/>
              </a:xfrm>
              <a:prstGeom prst="rect">
                <a:avLst/>
              </a:prstGeom>
              <a:blipFill>
                <a:blip r:embed="rId2"/>
                <a:stretch>
                  <a:fillRect l="-879" b="-55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2534575" y="2687211"/>
                <a:ext cx="7122847" cy="13946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𝐺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𝑖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,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𝑗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2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𝑢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=−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𝑘</m:t>
                          </m:r>
                        </m:sub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𝑘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32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𝑣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=−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𝑘</m:t>
                              </m:r>
                            </m:sup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𝐻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𝑢</m:t>
                                  </m:r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,</m:t>
                                  </m:r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𝑣</m:t>
                                  </m:r>
                                </m:e>
                              </m:d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𝐹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[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𝑖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−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𝑢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,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𝑗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−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𝑣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]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sz="3200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4575" y="2687211"/>
                <a:ext cx="7122847" cy="13946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4934045" y="5836276"/>
                <a:ext cx="2372381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𝐺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𝐻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∗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𝐹</m:t>
                      </m:r>
                    </m:oMath>
                  </m:oMathPara>
                </a14:m>
                <a:endParaRPr lang="en-US" sz="4000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4045" y="5836276"/>
                <a:ext cx="2372381" cy="61555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/>
          <p:cNvSpPr/>
          <p:nvPr/>
        </p:nvSpPr>
        <p:spPr>
          <a:xfrm>
            <a:off x="555623" y="4990901"/>
            <a:ext cx="110985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400" dirty="0" smtClean="0">
                <a:latin typeface="Arial" pitchFamily="34" charset="0"/>
                <a:cs typeface="Arial" pitchFamily="34" charset="0"/>
              </a:rPr>
              <a:t>This is called a convolution operation: </a:t>
            </a:r>
            <a:endParaRPr lang="en-US" sz="2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112000" y="3047930"/>
            <a:ext cx="2551766" cy="7892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743268" y="3985818"/>
            <a:ext cx="4691546" cy="958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Only difference is that the kernel is “flipped” horizontally and vertically. </a:t>
            </a:r>
            <a:endParaRPr lang="en-US" sz="2000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4948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Property: Commutative, Associative, and Linearity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546733" y="1123434"/>
                <a:ext cx="11098533" cy="286232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400" dirty="0" smtClean="0">
                    <a:latin typeface="Arial" pitchFamily="34" charset="0"/>
                    <a:cs typeface="Arial" pitchFamily="34" charset="0"/>
                  </a:rPr>
                  <a:t>Commutative: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Arial" pitchFamily="34" charset="0"/>
                      </a:rPr>
                      <m:t>𝐹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∗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𝐻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=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𝐻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∗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𝐹</m:t>
                    </m:r>
                  </m:oMath>
                </a14:m>
                <a:endParaRPr lang="en-US" sz="2400" b="0" dirty="0" smtClean="0">
                  <a:latin typeface="Arial" pitchFamily="34" charset="0"/>
                  <a:ea typeface="Cambria Math" panose="02040503050406030204" pitchFamily="18" charset="0"/>
                  <a:cs typeface="Arial" pitchFamily="34" charset="0"/>
                </a:endParaRPr>
              </a:p>
              <a:p>
                <a:pPr marL="342900" indent="-34290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400" dirty="0" smtClean="0">
                    <a:latin typeface="Arial" pitchFamily="34" charset="0"/>
                    <a:cs typeface="Arial" pitchFamily="34" charset="0"/>
                  </a:rPr>
                  <a:t>Associative: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cs typeface="Arial" pitchFamily="34" charset="0"/>
                      </a:rPr>
                      <m:t>𝐹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∗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𝐻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∗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𝐿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=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𝐻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∗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𝐹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∗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𝐿</m:t>
                    </m:r>
                  </m:oMath>
                </a14:m>
                <a:endParaRPr lang="en-US" sz="2400" b="0" dirty="0" smtClean="0">
                  <a:latin typeface="Arial" pitchFamily="34" charset="0"/>
                  <a:ea typeface="Cambria Math" panose="02040503050406030204" pitchFamily="18" charset="0"/>
                  <a:cs typeface="Arial" pitchFamily="34" charset="0"/>
                </a:endParaRPr>
              </a:p>
              <a:p>
                <a:pPr marL="342900" indent="-34290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400" dirty="0" smtClean="0">
                    <a:latin typeface="Arial" pitchFamily="34" charset="0"/>
                    <a:cs typeface="Arial" pitchFamily="34" charset="0"/>
                  </a:rPr>
                  <a:t>Linearity: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cs typeface="Arial" pitchFamily="34" charset="0"/>
                      </a:rPr>
                      <m:t>𝐹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∗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itchFamily="34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itchFamily="34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itchFamily="34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=</m:t>
                    </m:r>
                    <m:r>
                      <a:rPr lang="en-US" sz="2400" i="1">
                        <a:latin typeface="Cambria Math" panose="02040503050406030204" pitchFamily="18" charset="0"/>
                        <a:cs typeface="Arial" pitchFamily="34" charset="0"/>
                      </a:rPr>
                      <m:t>𝐹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∗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𝐻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+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𝐹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∗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𝐻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2400" dirty="0" smtClean="0">
                  <a:latin typeface="Arial" pitchFamily="34" charset="0"/>
                  <a:ea typeface="Cambria Math" panose="02040503050406030204" pitchFamily="18" charset="0"/>
                  <a:cs typeface="Arial" pitchFamily="34" charset="0"/>
                </a:endParaRPr>
              </a:p>
              <a:p>
                <a:pPr marL="342900" indent="-34290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400" dirty="0" smtClean="0">
                    <a:latin typeface="Arial" pitchFamily="34" charset="0"/>
                    <a:ea typeface="Cambria Math" panose="02040503050406030204" pitchFamily="18" charset="0"/>
                    <a:cs typeface="Arial" pitchFamily="34" charset="0"/>
                  </a:rPr>
                  <a:t>Relationship with differentiation: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𝐹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itchFamily="34" charset="0"/>
                              </a:rPr>
                              <m:t>∗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itchFamily="34" charset="0"/>
                              </a:rPr>
                              <m:t>𝐻</m:t>
                            </m:r>
                          </m:e>
                        </m:d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′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=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𝐹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′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∗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𝐻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𝐹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∗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𝐻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′</m:t>
                    </m:r>
                  </m:oMath>
                </a14:m>
                <a:endParaRPr lang="en-US" sz="2400" dirty="0" smtClean="0">
                  <a:latin typeface="Arial" pitchFamily="34" charset="0"/>
                  <a:ea typeface="Cambria Math" panose="02040503050406030204" pitchFamily="18" charset="0"/>
                  <a:cs typeface="Arial" pitchFamily="34" charset="0"/>
                </a:endParaRPr>
              </a:p>
              <a:p>
                <a:pPr marL="342900" indent="-34290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sz="2400" dirty="0">
                  <a:latin typeface="Arial" pitchFamily="34" charset="0"/>
                  <a:ea typeface="Cambria Math" panose="02040503050406030204" pitchFamily="18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733" y="1123434"/>
                <a:ext cx="11098533" cy="2862322"/>
              </a:xfrm>
              <a:prstGeom prst="rect">
                <a:avLst/>
              </a:prstGeom>
              <a:blipFill>
                <a:blip r:embed="rId2"/>
                <a:stretch>
                  <a:fillRect l="-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53697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Example: Signal Filtering</a:t>
            </a:r>
            <a:endParaRPr lang="en-US" dirty="0"/>
          </a:p>
        </p:txBody>
      </p:sp>
      <p:pic>
        <p:nvPicPr>
          <p:cNvPr id="3" name="Picture 2" descr="https://upload.wikimedia.org/wikipedia/commons/f/f2/Window_functions_in_the_frequency_domai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71" y="1225550"/>
            <a:ext cx="5738187" cy="400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ounded Rectangle 3"/>
          <p:cNvSpPr/>
          <p:nvPr/>
        </p:nvSpPr>
        <p:spPr>
          <a:xfrm>
            <a:off x="935175" y="3302001"/>
            <a:ext cx="1563726" cy="40887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3671" y="1225550"/>
            <a:ext cx="5774809" cy="285971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21971" y="4345459"/>
            <a:ext cx="2946509" cy="1542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485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Difference between Cross-Correlation and Convolution</a:t>
            </a:r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8608940"/>
              </p:ext>
            </p:extLst>
          </p:nvPr>
        </p:nvGraphicFramePr>
        <p:xfrm>
          <a:off x="339960" y="1961426"/>
          <a:ext cx="2444748" cy="211019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14916">
                  <a:extLst>
                    <a:ext uri="{9D8B030D-6E8A-4147-A177-3AD203B41FA5}">
                      <a16:colId xmlns:a16="http://schemas.microsoft.com/office/drawing/2014/main" val="1227987273"/>
                    </a:ext>
                  </a:extLst>
                </a:gridCol>
                <a:gridCol w="814916">
                  <a:extLst>
                    <a:ext uri="{9D8B030D-6E8A-4147-A177-3AD203B41FA5}">
                      <a16:colId xmlns:a16="http://schemas.microsoft.com/office/drawing/2014/main" val="2430300629"/>
                    </a:ext>
                  </a:extLst>
                </a:gridCol>
                <a:gridCol w="814916">
                  <a:extLst>
                    <a:ext uri="{9D8B030D-6E8A-4147-A177-3AD203B41FA5}">
                      <a16:colId xmlns:a16="http://schemas.microsoft.com/office/drawing/2014/main" val="3203676459"/>
                    </a:ext>
                  </a:extLst>
                </a:gridCol>
              </a:tblGrid>
              <a:tr h="696489">
                <a:tc>
                  <a:txBody>
                    <a:bodyPr/>
                    <a:lstStyle/>
                    <a:p>
                      <a:pPr algn="ctr"/>
                      <a:r>
                        <a:rPr lang="en-US" sz="4200" b="1" dirty="0" smtClean="0"/>
                        <a:t>A</a:t>
                      </a:r>
                      <a:endParaRPr lang="en-US" sz="4200" b="1" dirty="0"/>
                    </a:p>
                  </a:txBody>
                  <a:tcPr marL="63317" marR="63317" marT="31659" marB="3165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200" b="1" dirty="0" smtClean="0"/>
                        <a:t>B</a:t>
                      </a:r>
                      <a:endParaRPr lang="en-US" sz="4200" b="1" dirty="0"/>
                    </a:p>
                  </a:txBody>
                  <a:tcPr marL="63317" marR="63317" marT="31659" marB="3165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200" b="1" dirty="0" smtClean="0"/>
                        <a:t>C</a:t>
                      </a:r>
                      <a:endParaRPr lang="en-US" sz="4200" b="1" dirty="0"/>
                    </a:p>
                  </a:txBody>
                  <a:tcPr marL="63317" marR="63317" marT="31659" marB="31659"/>
                </a:tc>
                <a:extLst>
                  <a:ext uri="{0D108BD9-81ED-4DB2-BD59-A6C34878D82A}">
                    <a16:rowId xmlns:a16="http://schemas.microsoft.com/office/drawing/2014/main" val="2892882844"/>
                  </a:ext>
                </a:extLst>
              </a:tr>
              <a:tr h="696489">
                <a:tc>
                  <a:txBody>
                    <a:bodyPr/>
                    <a:lstStyle/>
                    <a:p>
                      <a:pPr algn="ctr"/>
                      <a:r>
                        <a:rPr lang="en-US" sz="4200" b="1" dirty="0" smtClean="0"/>
                        <a:t>D</a:t>
                      </a:r>
                      <a:endParaRPr lang="en-US" sz="4200" b="1" dirty="0"/>
                    </a:p>
                  </a:txBody>
                  <a:tcPr marL="63317" marR="63317" marT="31659" marB="3165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200" b="1" dirty="0" smtClean="0"/>
                        <a:t>E</a:t>
                      </a:r>
                      <a:endParaRPr lang="en-US" sz="4200" b="1" dirty="0"/>
                    </a:p>
                  </a:txBody>
                  <a:tcPr marL="63317" marR="63317" marT="31659" marB="3165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200" b="1" dirty="0" smtClean="0"/>
                        <a:t>F</a:t>
                      </a:r>
                      <a:endParaRPr lang="en-US" sz="4200" b="1" dirty="0"/>
                    </a:p>
                  </a:txBody>
                  <a:tcPr marL="63317" marR="63317" marT="31659" marB="31659"/>
                </a:tc>
                <a:extLst>
                  <a:ext uri="{0D108BD9-81ED-4DB2-BD59-A6C34878D82A}">
                    <a16:rowId xmlns:a16="http://schemas.microsoft.com/office/drawing/2014/main" val="2615197101"/>
                  </a:ext>
                </a:extLst>
              </a:tr>
              <a:tr h="696489">
                <a:tc>
                  <a:txBody>
                    <a:bodyPr/>
                    <a:lstStyle/>
                    <a:p>
                      <a:pPr algn="ctr"/>
                      <a:r>
                        <a:rPr lang="en-US" sz="4200" b="1" dirty="0" smtClean="0"/>
                        <a:t>G</a:t>
                      </a:r>
                      <a:endParaRPr lang="en-US" sz="4200" b="1" dirty="0"/>
                    </a:p>
                  </a:txBody>
                  <a:tcPr marL="63317" marR="63317" marT="31659" marB="3165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200" b="1" dirty="0" smtClean="0"/>
                        <a:t>H</a:t>
                      </a:r>
                      <a:endParaRPr lang="en-US" sz="4200" b="1" dirty="0"/>
                    </a:p>
                  </a:txBody>
                  <a:tcPr marL="63317" marR="63317" marT="31659" marB="3165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200" b="1" dirty="0" smtClean="0"/>
                        <a:t>I</a:t>
                      </a:r>
                      <a:endParaRPr lang="en-US" sz="4200" b="1" dirty="0"/>
                    </a:p>
                  </a:txBody>
                  <a:tcPr marL="63317" marR="63317" marT="31659" marB="31659"/>
                </a:tc>
                <a:extLst>
                  <a:ext uri="{0D108BD9-81ED-4DB2-BD59-A6C34878D82A}">
                    <a16:rowId xmlns:a16="http://schemas.microsoft.com/office/drawing/2014/main" val="463480980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0783106"/>
              </p:ext>
            </p:extLst>
          </p:nvPr>
        </p:nvGraphicFramePr>
        <p:xfrm>
          <a:off x="3362292" y="1961426"/>
          <a:ext cx="2444748" cy="211019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14916">
                  <a:extLst>
                    <a:ext uri="{9D8B030D-6E8A-4147-A177-3AD203B41FA5}">
                      <a16:colId xmlns:a16="http://schemas.microsoft.com/office/drawing/2014/main" val="1227987273"/>
                    </a:ext>
                  </a:extLst>
                </a:gridCol>
                <a:gridCol w="814916">
                  <a:extLst>
                    <a:ext uri="{9D8B030D-6E8A-4147-A177-3AD203B41FA5}">
                      <a16:colId xmlns:a16="http://schemas.microsoft.com/office/drawing/2014/main" val="2430300629"/>
                    </a:ext>
                  </a:extLst>
                </a:gridCol>
                <a:gridCol w="814916">
                  <a:extLst>
                    <a:ext uri="{9D8B030D-6E8A-4147-A177-3AD203B41FA5}">
                      <a16:colId xmlns:a16="http://schemas.microsoft.com/office/drawing/2014/main" val="3203676459"/>
                    </a:ext>
                  </a:extLst>
                </a:gridCol>
              </a:tblGrid>
              <a:tr h="696489">
                <a:tc>
                  <a:txBody>
                    <a:bodyPr/>
                    <a:lstStyle/>
                    <a:p>
                      <a:pPr algn="ctr"/>
                      <a:r>
                        <a:rPr lang="en-US" sz="4200" b="1" dirty="0" smtClean="0"/>
                        <a:t>I</a:t>
                      </a:r>
                      <a:endParaRPr lang="en-US" sz="4200" b="1" dirty="0"/>
                    </a:p>
                  </a:txBody>
                  <a:tcPr marL="63317" marR="63317" marT="31659" marB="3165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200" b="1" dirty="0" smtClean="0"/>
                        <a:t>H</a:t>
                      </a:r>
                      <a:endParaRPr lang="en-US" sz="4200" b="1" dirty="0"/>
                    </a:p>
                  </a:txBody>
                  <a:tcPr marL="63317" marR="63317" marT="31659" marB="3165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200" b="1" dirty="0" smtClean="0"/>
                        <a:t>G</a:t>
                      </a:r>
                      <a:endParaRPr lang="en-US" sz="4200" b="1" dirty="0"/>
                    </a:p>
                  </a:txBody>
                  <a:tcPr marL="63317" marR="63317" marT="31659" marB="31659"/>
                </a:tc>
                <a:extLst>
                  <a:ext uri="{0D108BD9-81ED-4DB2-BD59-A6C34878D82A}">
                    <a16:rowId xmlns:a16="http://schemas.microsoft.com/office/drawing/2014/main" val="2892882844"/>
                  </a:ext>
                </a:extLst>
              </a:tr>
              <a:tr h="696489">
                <a:tc>
                  <a:txBody>
                    <a:bodyPr/>
                    <a:lstStyle/>
                    <a:p>
                      <a:pPr algn="ctr"/>
                      <a:r>
                        <a:rPr lang="en-US" sz="4200" b="1" dirty="0" smtClean="0"/>
                        <a:t>F</a:t>
                      </a:r>
                      <a:endParaRPr lang="en-US" sz="4200" b="1" dirty="0"/>
                    </a:p>
                  </a:txBody>
                  <a:tcPr marL="63317" marR="63317" marT="31659" marB="3165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200" b="1" dirty="0" smtClean="0"/>
                        <a:t>E</a:t>
                      </a:r>
                      <a:endParaRPr lang="en-US" sz="4200" b="1" dirty="0"/>
                    </a:p>
                  </a:txBody>
                  <a:tcPr marL="63317" marR="63317" marT="31659" marB="3165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200" b="1" dirty="0" smtClean="0"/>
                        <a:t>D</a:t>
                      </a:r>
                      <a:endParaRPr lang="en-US" sz="4200" b="1" dirty="0"/>
                    </a:p>
                  </a:txBody>
                  <a:tcPr marL="63317" marR="63317" marT="31659" marB="31659"/>
                </a:tc>
                <a:extLst>
                  <a:ext uri="{0D108BD9-81ED-4DB2-BD59-A6C34878D82A}">
                    <a16:rowId xmlns:a16="http://schemas.microsoft.com/office/drawing/2014/main" val="2615197101"/>
                  </a:ext>
                </a:extLst>
              </a:tr>
              <a:tr h="696489">
                <a:tc>
                  <a:txBody>
                    <a:bodyPr/>
                    <a:lstStyle/>
                    <a:p>
                      <a:pPr algn="ctr"/>
                      <a:r>
                        <a:rPr lang="en-US" sz="4200" b="1" dirty="0" smtClean="0"/>
                        <a:t>C</a:t>
                      </a:r>
                      <a:endParaRPr lang="en-US" sz="4200" b="1" dirty="0"/>
                    </a:p>
                  </a:txBody>
                  <a:tcPr marL="63317" marR="63317" marT="31659" marB="3165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200" b="1" dirty="0" smtClean="0"/>
                        <a:t>B</a:t>
                      </a:r>
                      <a:endParaRPr lang="en-US" sz="4200" b="1" dirty="0"/>
                    </a:p>
                  </a:txBody>
                  <a:tcPr marL="63317" marR="63317" marT="31659" marB="3165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200" b="1" dirty="0" smtClean="0"/>
                        <a:t>A</a:t>
                      </a:r>
                      <a:endParaRPr lang="en-US" sz="4200" b="1" dirty="0"/>
                    </a:p>
                  </a:txBody>
                  <a:tcPr marL="63317" marR="63317" marT="31659" marB="31659"/>
                </a:tc>
                <a:extLst>
                  <a:ext uri="{0D108BD9-81ED-4DB2-BD59-A6C34878D82A}">
                    <a16:rowId xmlns:a16="http://schemas.microsoft.com/office/drawing/2014/main" val="46348098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903215" y="4758247"/>
                <a:ext cx="4206536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𝐺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𝐻</m:t>
                      </m:r>
                      <m:r>
                        <a:rPr lang="en-US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⨂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𝑋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𝐻</m:t>
                      </m:r>
                      <m:r>
                        <a:rPr lang="en-US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∗</m:t>
                      </m:r>
                      <m:r>
                        <a:rPr lang="en-US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𝑌</m:t>
                      </m:r>
                    </m:oMath>
                  </m:oMathPara>
                </a14:m>
                <a:endParaRPr lang="en-US" sz="4000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215" y="4758247"/>
                <a:ext cx="4206536" cy="61555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4347005" y="1104862"/>
                <a:ext cx="464551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𝑌</m:t>
                      </m:r>
                    </m:oMath>
                  </m:oMathPara>
                </a14:m>
                <a:endParaRPr lang="en-US" sz="4000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7005" y="1104862"/>
                <a:ext cx="464551" cy="61555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1355822" y="1104862"/>
                <a:ext cx="485389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𝑋</m:t>
                      </m:r>
                    </m:oMath>
                  </m:oMathPara>
                </a14:m>
                <a:endParaRPr lang="en-US" sz="4000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5822" y="1104862"/>
                <a:ext cx="485389" cy="61555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/>
          <p:cNvSpPr/>
          <p:nvPr/>
        </p:nvSpPr>
        <p:spPr>
          <a:xfrm>
            <a:off x="6358256" y="4472081"/>
            <a:ext cx="5038055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 smtClean="0">
                <a:latin typeface="Arial" pitchFamily="34" charset="0"/>
                <a:cs typeface="Arial" pitchFamily="34" charset="0"/>
              </a:rPr>
              <a:t>Cross-Correlation:  Process to measure a similarity between two signals. </a:t>
            </a:r>
            <a:endParaRPr lang="en-US" sz="2000" dirty="0">
              <a:latin typeface="Arial" pitchFamily="34" charset="0"/>
              <a:cs typeface="Arial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000" dirty="0" smtClean="0">
                <a:latin typeface="Arial" pitchFamily="34" charset="0"/>
                <a:cs typeface="Arial" pitchFamily="34" charset="0"/>
              </a:rPr>
              <a:t>Convolution: Process to transform a signal to another signal. </a:t>
            </a:r>
            <a:endParaRPr lang="en-US" sz="2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358256" y="3888791"/>
            <a:ext cx="2335896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 smtClean="0">
                <a:latin typeface="Arial" pitchFamily="34" charset="0"/>
                <a:cs typeface="Arial" pitchFamily="34" charset="0"/>
              </a:rPr>
              <a:t>Usage</a:t>
            </a:r>
            <a:endParaRPr lang="en-US" sz="20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358256" y="1331890"/>
            <a:ext cx="516318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rgbClr val="000000"/>
                </a:solidFill>
                <a:latin typeface="Helvetica" panose="020B0604020202020204" pitchFamily="34" charset="0"/>
              </a:rPr>
              <a:t>The </a:t>
            </a:r>
            <a:r>
              <a:rPr lang="en-US" sz="2400" dirty="0">
                <a:solidFill>
                  <a:srgbClr val="000000"/>
                </a:solidFill>
                <a:latin typeface="Helvetica" panose="020B0604020202020204" pitchFamily="34" charset="0"/>
              </a:rPr>
              <a:t>basic difference between convolution and </a:t>
            </a:r>
            <a:r>
              <a:rPr lang="en-US" sz="2400" dirty="0" smtClean="0">
                <a:solidFill>
                  <a:srgbClr val="000000"/>
                </a:solidFill>
                <a:latin typeface="Helvetica" panose="020B0604020202020204" pitchFamily="34" charset="0"/>
              </a:rPr>
              <a:t>cross-correlation </a:t>
            </a:r>
            <a:r>
              <a:rPr lang="en-US" sz="2400" dirty="0">
                <a:solidFill>
                  <a:srgbClr val="000000"/>
                </a:solidFill>
                <a:latin typeface="Helvetica" panose="020B0604020202020204" pitchFamily="34" charset="0"/>
              </a:rPr>
              <a:t>is that the convolution process rotates </a:t>
            </a:r>
            <a:r>
              <a:rPr lang="en-US" sz="2400" dirty="0" smtClean="0">
                <a:solidFill>
                  <a:srgbClr val="000000"/>
                </a:solidFill>
                <a:latin typeface="Helvetica" panose="020B0604020202020204" pitchFamily="34" charset="0"/>
              </a:rPr>
              <a:t>the kernel by </a:t>
            </a:r>
            <a:r>
              <a:rPr lang="en-US" sz="2400" dirty="0">
                <a:solidFill>
                  <a:srgbClr val="000000"/>
                </a:solidFill>
                <a:latin typeface="Helvetica" panose="020B0604020202020204" pitchFamily="34" charset="0"/>
              </a:rPr>
              <a:t>180 </a:t>
            </a:r>
            <a:r>
              <a:rPr lang="en-US" sz="2400" dirty="0" smtClean="0">
                <a:solidFill>
                  <a:srgbClr val="000000"/>
                </a:solidFill>
                <a:latin typeface="Helvetica" panose="020B0604020202020204" pitchFamily="34" charset="0"/>
              </a:rPr>
              <a:t>degrees and conduct cross-correlation. </a:t>
            </a:r>
            <a:endParaRPr lang="en-US" sz="2400" dirty="0"/>
          </a:p>
        </p:txBody>
      </p:sp>
      <p:sp>
        <p:nvSpPr>
          <p:cNvPr id="4" name="Rectangle 3"/>
          <p:cNvSpPr/>
          <p:nvPr/>
        </p:nvSpPr>
        <p:spPr>
          <a:xfrm>
            <a:off x="1355822" y="5603117"/>
            <a:ext cx="18902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" pitchFamily="34" charset="0"/>
                <a:cs typeface="Arial" pitchFamily="34" charset="0"/>
              </a:rPr>
              <a:t>cross-correlation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355822" y="6128897"/>
            <a:ext cx="13516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convolution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917882" y="5603117"/>
                <a:ext cx="43794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⨂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882" y="5603117"/>
                <a:ext cx="437940" cy="369332"/>
              </a:xfrm>
              <a:prstGeom prst="rect">
                <a:avLst/>
              </a:prstGeom>
              <a:blipFill>
                <a:blip r:embed="rId6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917882" y="6128897"/>
                <a:ext cx="43794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⨂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882" y="6128897"/>
                <a:ext cx="437940" cy="369332"/>
              </a:xfrm>
              <a:prstGeom prst="rect">
                <a:avLst/>
              </a:prstGeom>
              <a:blipFill>
                <a:blip r:embed="rId7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9301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Filters</a:t>
            </a:r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3155096"/>
              </p:ext>
            </p:extLst>
          </p:nvPr>
        </p:nvGraphicFramePr>
        <p:xfrm>
          <a:off x="696484" y="1496202"/>
          <a:ext cx="2322486" cy="197271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74162">
                  <a:extLst>
                    <a:ext uri="{9D8B030D-6E8A-4147-A177-3AD203B41FA5}">
                      <a16:colId xmlns:a16="http://schemas.microsoft.com/office/drawing/2014/main" val="824280136"/>
                    </a:ext>
                  </a:extLst>
                </a:gridCol>
                <a:gridCol w="774162">
                  <a:extLst>
                    <a:ext uri="{9D8B030D-6E8A-4147-A177-3AD203B41FA5}">
                      <a16:colId xmlns:a16="http://schemas.microsoft.com/office/drawing/2014/main" val="3973727857"/>
                    </a:ext>
                  </a:extLst>
                </a:gridCol>
                <a:gridCol w="774162">
                  <a:extLst>
                    <a:ext uri="{9D8B030D-6E8A-4147-A177-3AD203B41FA5}">
                      <a16:colId xmlns:a16="http://schemas.microsoft.com/office/drawing/2014/main" val="2896104067"/>
                    </a:ext>
                  </a:extLst>
                </a:gridCol>
              </a:tblGrid>
              <a:tr h="657571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33986438"/>
                  </a:ext>
                </a:extLst>
              </a:tr>
              <a:tr h="657571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15884517"/>
                  </a:ext>
                </a:extLst>
              </a:tr>
              <a:tr h="657571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3906151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9083302"/>
              </p:ext>
            </p:extLst>
          </p:nvPr>
        </p:nvGraphicFramePr>
        <p:xfrm>
          <a:off x="4530778" y="1496202"/>
          <a:ext cx="2317644" cy="197271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72548">
                  <a:extLst>
                    <a:ext uri="{9D8B030D-6E8A-4147-A177-3AD203B41FA5}">
                      <a16:colId xmlns:a16="http://schemas.microsoft.com/office/drawing/2014/main" val="824280136"/>
                    </a:ext>
                  </a:extLst>
                </a:gridCol>
                <a:gridCol w="772548">
                  <a:extLst>
                    <a:ext uri="{9D8B030D-6E8A-4147-A177-3AD203B41FA5}">
                      <a16:colId xmlns:a16="http://schemas.microsoft.com/office/drawing/2014/main" val="3973727857"/>
                    </a:ext>
                  </a:extLst>
                </a:gridCol>
                <a:gridCol w="772548">
                  <a:extLst>
                    <a:ext uri="{9D8B030D-6E8A-4147-A177-3AD203B41FA5}">
                      <a16:colId xmlns:a16="http://schemas.microsoft.com/office/drawing/2014/main" val="2896104067"/>
                    </a:ext>
                  </a:extLst>
                </a:gridCol>
              </a:tblGrid>
              <a:tr h="657571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33986438"/>
                  </a:ext>
                </a:extLst>
              </a:tr>
              <a:tr h="657571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15884517"/>
                  </a:ext>
                </a:extLst>
              </a:tr>
              <a:tr h="657571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39061510"/>
                  </a:ext>
                </a:extLst>
              </a:tr>
            </a:tbl>
          </a:graphicData>
        </a:graphic>
      </p:graphicFrame>
      <p:pic>
        <p:nvPicPr>
          <p:cNvPr id="7" name="Picture 1" descr="C:\Users\cmyeum\AppData\Local\Temp\ConnectorClipboard6191466968647178601\image15494808343440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69" t="23486" r="49327" b="27171"/>
          <a:stretch/>
        </p:blipFill>
        <p:spPr bwMode="auto">
          <a:xfrm>
            <a:off x="4221188" y="3960536"/>
            <a:ext cx="2936823" cy="2434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9699572"/>
              </p:ext>
            </p:extLst>
          </p:nvPr>
        </p:nvGraphicFramePr>
        <p:xfrm>
          <a:off x="696484" y="4099706"/>
          <a:ext cx="2322486" cy="215595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74162">
                  <a:extLst>
                    <a:ext uri="{9D8B030D-6E8A-4147-A177-3AD203B41FA5}">
                      <a16:colId xmlns:a16="http://schemas.microsoft.com/office/drawing/2014/main" val="824280136"/>
                    </a:ext>
                  </a:extLst>
                </a:gridCol>
                <a:gridCol w="774162">
                  <a:extLst>
                    <a:ext uri="{9D8B030D-6E8A-4147-A177-3AD203B41FA5}">
                      <a16:colId xmlns:a16="http://schemas.microsoft.com/office/drawing/2014/main" val="3973727857"/>
                    </a:ext>
                  </a:extLst>
                </a:gridCol>
                <a:gridCol w="774162">
                  <a:extLst>
                    <a:ext uri="{9D8B030D-6E8A-4147-A177-3AD203B41FA5}">
                      <a16:colId xmlns:a16="http://schemas.microsoft.com/office/drawing/2014/main" val="2896104067"/>
                    </a:ext>
                  </a:extLst>
                </a:gridCol>
              </a:tblGrid>
              <a:tr h="71865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-0.11</a:t>
                      </a:r>
                      <a:endParaRPr lang="en-US" sz="1600" b="1" dirty="0"/>
                    </a:p>
                  </a:txBody>
                  <a:tcPr marL="119157" marR="119157" marT="59578" marB="5957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-0.11</a:t>
                      </a:r>
                      <a:endParaRPr lang="en-US" sz="1600" b="1" dirty="0"/>
                    </a:p>
                  </a:txBody>
                  <a:tcPr marL="119157" marR="119157" marT="59578" marB="5957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-0.11</a:t>
                      </a:r>
                      <a:endParaRPr lang="en-US" sz="1600" b="1" dirty="0"/>
                    </a:p>
                  </a:txBody>
                  <a:tcPr marL="119157" marR="119157" marT="59578" marB="59578" anchor="ctr"/>
                </a:tc>
                <a:extLst>
                  <a:ext uri="{0D108BD9-81ED-4DB2-BD59-A6C34878D82A}">
                    <a16:rowId xmlns:a16="http://schemas.microsoft.com/office/drawing/2014/main" val="4033986438"/>
                  </a:ext>
                </a:extLst>
              </a:tr>
              <a:tr h="71865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-0.11</a:t>
                      </a:r>
                      <a:endParaRPr lang="en-US" sz="1600" b="1" dirty="0"/>
                    </a:p>
                  </a:txBody>
                  <a:tcPr marL="119157" marR="119157" marT="59578" marB="5957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1.89</a:t>
                      </a:r>
                      <a:endParaRPr lang="en-US" sz="1600" b="1" dirty="0"/>
                    </a:p>
                  </a:txBody>
                  <a:tcPr marL="119157" marR="119157" marT="59578" marB="5957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-0.11</a:t>
                      </a:r>
                      <a:endParaRPr lang="en-US" sz="1600" b="1" dirty="0"/>
                    </a:p>
                  </a:txBody>
                  <a:tcPr marL="119157" marR="119157" marT="59578" marB="59578" anchor="ctr"/>
                </a:tc>
                <a:extLst>
                  <a:ext uri="{0D108BD9-81ED-4DB2-BD59-A6C34878D82A}">
                    <a16:rowId xmlns:a16="http://schemas.microsoft.com/office/drawing/2014/main" val="3815884517"/>
                  </a:ext>
                </a:extLst>
              </a:tr>
              <a:tr h="71865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-0.11</a:t>
                      </a:r>
                      <a:endParaRPr lang="en-US" sz="1600" b="1" dirty="0"/>
                    </a:p>
                  </a:txBody>
                  <a:tcPr marL="119157" marR="119157" marT="59578" marB="5957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-0.11</a:t>
                      </a:r>
                      <a:endParaRPr lang="en-US" sz="1600" b="1" dirty="0"/>
                    </a:p>
                  </a:txBody>
                  <a:tcPr marL="119157" marR="119157" marT="59578" marB="5957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-0.11</a:t>
                      </a:r>
                      <a:endParaRPr lang="en-US" sz="1600" b="1" dirty="0"/>
                    </a:p>
                  </a:txBody>
                  <a:tcPr marL="119157" marR="119157" marT="59578" marB="59578" anchor="ctr"/>
                </a:tc>
                <a:extLst>
                  <a:ext uri="{0D108BD9-81ED-4DB2-BD59-A6C34878D82A}">
                    <a16:rowId xmlns:a16="http://schemas.microsoft.com/office/drawing/2014/main" val="4239061510"/>
                  </a:ext>
                </a:extLst>
              </a:tr>
            </a:tbl>
          </a:graphicData>
        </a:graphic>
      </p:graphicFrame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7698" y="1496202"/>
            <a:ext cx="2997750" cy="197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032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Linear Filter: Generating an Identical Image</a:t>
            </a:r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6763856"/>
              </p:ext>
            </p:extLst>
          </p:nvPr>
        </p:nvGraphicFramePr>
        <p:xfrm>
          <a:off x="5395277" y="1617311"/>
          <a:ext cx="1419225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3075">
                  <a:extLst>
                    <a:ext uri="{9D8B030D-6E8A-4147-A177-3AD203B41FA5}">
                      <a16:colId xmlns:a16="http://schemas.microsoft.com/office/drawing/2014/main" val="824280136"/>
                    </a:ext>
                  </a:extLst>
                </a:gridCol>
                <a:gridCol w="473075">
                  <a:extLst>
                    <a:ext uri="{9D8B030D-6E8A-4147-A177-3AD203B41FA5}">
                      <a16:colId xmlns:a16="http://schemas.microsoft.com/office/drawing/2014/main" val="3973727857"/>
                    </a:ext>
                  </a:extLst>
                </a:gridCol>
                <a:gridCol w="473075">
                  <a:extLst>
                    <a:ext uri="{9D8B030D-6E8A-4147-A177-3AD203B41FA5}">
                      <a16:colId xmlns:a16="http://schemas.microsoft.com/office/drawing/2014/main" val="28961040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39864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58845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906151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4042671" y="1698535"/>
                <a:ext cx="676788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54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∗</m:t>
                      </m:r>
                    </m:oMath>
                  </m:oMathPara>
                </a14:m>
                <a:endParaRPr lang="en-US" sz="5400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2671" y="1698535"/>
                <a:ext cx="676788" cy="92333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7490320" y="1698535"/>
                <a:ext cx="859530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5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</m:oMath>
                  </m:oMathPara>
                </a14:m>
                <a:endParaRPr lang="en-US" sz="54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0320" y="1698535"/>
                <a:ext cx="859530" cy="92333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r="51057"/>
          <a:stretch/>
        </p:blipFill>
        <p:spPr>
          <a:xfrm>
            <a:off x="777587" y="242050"/>
            <a:ext cx="2728797" cy="41895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l="53747"/>
          <a:stretch/>
        </p:blipFill>
        <p:spPr>
          <a:xfrm>
            <a:off x="8794504" y="242050"/>
            <a:ext cx="2578843" cy="41895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53021" y="3800987"/>
            <a:ext cx="9345857" cy="29260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9082225" y="4887153"/>
                <a:ext cx="2354747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𝐹</m:t>
                      </m:r>
                      <m:r>
                        <a:rPr lang="en-US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∗</m:t>
                      </m:r>
                      <m:r>
                        <a:rPr lang="en-US" sz="4000" i="1">
                          <a:latin typeface="Cambria Math" panose="02040503050406030204" pitchFamily="18" charset="0"/>
                          <a:cs typeface="Arial" pitchFamily="34" charset="0"/>
                        </a:rPr>
                        <m:t>𝐻</m:t>
                      </m:r>
                      <m:r>
                        <a:rPr lang="en-US" sz="4000" i="1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r>
                        <a:rPr lang="en-US" sz="4000" i="1">
                          <a:latin typeface="Cambria Math" panose="02040503050406030204" pitchFamily="18" charset="0"/>
                          <a:cs typeface="Arial" pitchFamily="34" charset="0"/>
                        </a:rPr>
                        <m:t>𝐺</m:t>
                      </m:r>
                    </m:oMath>
                  </m:oMathPara>
                </a14:m>
                <a:endParaRPr lang="en-US" sz="4000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2225" y="4887153"/>
                <a:ext cx="2354747" cy="61555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35101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Filters</a:t>
            </a:r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696484" y="1496202"/>
          <a:ext cx="2322486" cy="197271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74162">
                  <a:extLst>
                    <a:ext uri="{9D8B030D-6E8A-4147-A177-3AD203B41FA5}">
                      <a16:colId xmlns:a16="http://schemas.microsoft.com/office/drawing/2014/main" val="824280136"/>
                    </a:ext>
                  </a:extLst>
                </a:gridCol>
                <a:gridCol w="774162">
                  <a:extLst>
                    <a:ext uri="{9D8B030D-6E8A-4147-A177-3AD203B41FA5}">
                      <a16:colId xmlns:a16="http://schemas.microsoft.com/office/drawing/2014/main" val="3973727857"/>
                    </a:ext>
                  </a:extLst>
                </a:gridCol>
                <a:gridCol w="774162">
                  <a:extLst>
                    <a:ext uri="{9D8B030D-6E8A-4147-A177-3AD203B41FA5}">
                      <a16:colId xmlns:a16="http://schemas.microsoft.com/office/drawing/2014/main" val="2896104067"/>
                    </a:ext>
                  </a:extLst>
                </a:gridCol>
              </a:tblGrid>
              <a:tr h="657571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33986438"/>
                  </a:ext>
                </a:extLst>
              </a:tr>
              <a:tr h="657571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15884517"/>
                  </a:ext>
                </a:extLst>
              </a:tr>
              <a:tr h="657571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3906151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4530778" y="1496202"/>
          <a:ext cx="2317644" cy="197271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72548">
                  <a:extLst>
                    <a:ext uri="{9D8B030D-6E8A-4147-A177-3AD203B41FA5}">
                      <a16:colId xmlns:a16="http://schemas.microsoft.com/office/drawing/2014/main" val="824280136"/>
                    </a:ext>
                  </a:extLst>
                </a:gridCol>
                <a:gridCol w="772548">
                  <a:extLst>
                    <a:ext uri="{9D8B030D-6E8A-4147-A177-3AD203B41FA5}">
                      <a16:colId xmlns:a16="http://schemas.microsoft.com/office/drawing/2014/main" val="3973727857"/>
                    </a:ext>
                  </a:extLst>
                </a:gridCol>
                <a:gridCol w="772548">
                  <a:extLst>
                    <a:ext uri="{9D8B030D-6E8A-4147-A177-3AD203B41FA5}">
                      <a16:colId xmlns:a16="http://schemas.microsoft.com/office/drawing/2014/main" val="2896104067"/>
                    </a:ext>
                  </a:extLst>
                </a:gridCol>
              </a:tblGrid>
              <a:tr h="657571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33986438"/>
                  </a:ext>
                </a:extLst>
              </a:tr>
              <a:tr h="657571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15884517"/>
                  </a:ext>
                </a:extLst>
              </a:tr>
              <a:tr h="657571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39061510"/>
                  </a:ext>
                </a:extLst>
              </a:tr>
            </a:tbl>
          </a:graphicData>
        </a:graphic>
      </p:graphicFrame>
      <p:pic>
        <p:nvPicPr>
          <p:cNvPr id="7" name="Picture 1" descr="C:\Users\cmyeum\AppData\Local\Temp\ConnectorClipboard6191466968647178601\image15494808343440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69" t="23486" r="49327" b="27171"/>
          <a:stretch/>
        </p:blipFill>
        <p:spPr bwMode="auto">
          <a:xfrm>
            <a:off x="4221188" y="3960536"/>
            <a:ext cx="2936823" cy="2434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" name="Table 7"/>
          <p:cNvGraphicFramePr>
            <a:graphicFrameLocks noGrp="1"/>
          </p:cNvGraphicFramePr>
          <p:nvPr>
            <p:extLst/>
          </p:nvPr>
        </p:nvGraphicFramePr>
        <p:xfrm>
          <a:off x="696484" y="4099706"/>
          <a:ext cx="2322486" cy="215595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74162">
                  <a:extLst>
                    <a:ext uri="{9D8B030D-6E8A-4147-A177-3AD203B41FA5}">
                      <a16:colId xmlns:a16="http://schemas.microsoft.com/office/drawing/2014/main" val="824280136"/>
                    </a:ext>
                  </a:extLst>
                </a:gridCol>
                <a:gridCol w="774162">
                  <a:extLst>
                    <a:ext uri="{9D8B030D-6E8A-4147-A177-3AD203B41FA5}">
                      <a16:colId xmlns:a16="http://schemas.microsoft.com/office/drawing/2014/main" val="3973727857"/>
                    </a:ext>
                  </a:extLst>
                </a:gridCol>
                <a:gridCol w="774162">
                  <a:extLst>
                    <a:ext uri="{9D8B030D-6E8A-4147-A177-3AD203B41FA5}">
                      <a16:colId xmlns:a16="http://schemas.microsoft.com/office/drawing/2014/main" val="2896104067"/>
                    </a:ext>
                  </a:extLst>
                </a:gridCol>
              </a:tblGrid>
              <a:tr h="71865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-0.11</a:t>
                      </a:r>
                      <a:endParaRPr lang="en-US" sz="1600" b="1" dirty="0"/>
                    </a:p>
                  </a:txBody>
                  <a:tcPr marL="119157" marR="119157" marT="59578" marB="5957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-0.11</a:t>
                      </a:r>
                      <a:endParaRPr lang="en-US" sz="1600" b="1" dirty="0"/>
                    </a:p>
                  </a:txBody>
                  <a:tcPr marL="119157" marR="119157" marT="59578" marB="5957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-0.11</a:t>
                      </a:r>
                      <a:endParaRPr lang="en-US" sz="1600" b="1" dirty="0"/>
                    </a:p>
                  </a:txBody>
                  <a:tcPr marL="119157" marR="119157" marT="59578" marB="59578" anchor="ctr"/>
                </a:tc>
                <a:extLst>
                  <a:ext uri="{0D108BD9-81ED-4DB2-BD59-A6C34878D82A}">
                    <a16:rowId xmlns:a16="http://schemas.microsoft.com/office/drawing/2014/main" val="4033986438"/>
                  </a:ext>
                </a:extLst>
              </a:tr>
              <a:tr h="71865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-0.11</a:t>
                      </a:r>
                      <a:endParaRPr lang="en-US" sz="1600" b="1" dirty="0"/>
                    </a:p>
                  </a:txBody>
                  <a:tcPr marL="119157" marR="119157" marT="59578" marB="5957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1.89</a:t>
                      </a:r>
                      <a:endParaRPr lang="en-US" sz="1600" b="1" dirty="0"/>
                    </a:p>
                  </a:txBody>
                  <a:tcPr marL="119157" marR="119157" marT="59578" marB="5957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-0.11</a:t>
                      </a:r>
                      <a:endParaRPr lang="en-US" sz="1600" b="1" dirty="0"/>
                    </a:p>
                  </a:txBody>
                  <a:tcPr marL="119157" marR="119157" marT="59578" marB="59578" anchor="ctr"/>
                </a:tc>
                <a:extLst>
                  <a:ext uri="{0D108BD9-81ED-4DB2-BD59-A6C34878D82A}">
                    <a16:rowId xmlns:a16="http://schemas.microsoft.com/office/drawing/2014/main" val="3815884517"/>
                  </a:ext>
                </a:extLst>
              </a:tr>
              <a:tr h="71865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-0.11</a:t>
                      </a:r>
                      <a:endParaRPr lang="en-US" sz="1600" b="1" dirty="0"/>
                    </a:p>
                  </a:txBody>
                  <a:tcPr marL="119157" marR="119157" marT="59578" marB="5957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-0.11</a:t>
                      </a:r>
                      <a:endParaRPr lang="en-US" sz="1600" b="1" dirty="0"/>
                    </a:p>
                  </a:txBody>
                  <a:tcPr marL="119157" marR="119157" marT="59578" marB="5957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-0.11</a:t>
                      </a:r>
                      <a:endParaRPr lang="en-US" sz="1600" b="1" dirty="0"/>
                    </a:p>
                  </a:txBody>
                  <a:tcPr marL="119157" marR="119157" marT="59578" marB="59578" anchor="ctr"/>
                </a:tc>
                <a:extLst>
                  <a:ext uri="{0D108BD9-81ED-4DB2-BD59-A6C34878D82A}">
                    <a16:rowId xmlns:a16="http://schemas.microsoft.com/office/drawing/2014/main" val="4239061510"/>
                  </a:ext>
                </a:extLst>
              </a:tr>
            </a:tbl>
          </a:graphicData>
        </a:graphic>
      </p:graphicFrame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7698" y="1496202"/>
            <a:ext cx="2997750" cy="197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374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Automated Brick Counting for Façade Construction Progress Estimation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b="2109"/>
          <a:stretch/>
        </p:blipFill>
        <p:spPr>
          <a:xfrm>
            <a:off x="169514" y="1436687"/>
            <a:ext cx="5827555" cy="434816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433010" y="6345992"/>
            <a:ext cx="76328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https://ascelibrary.org/doi/pdf/10.1061/%</a:t>
            </a:r>
            <a:r>
              <a:rPr lang="en-US" dirty="0" smtClean="0">
                <a:hlinkClick r:id="rId4"/>
              </a:rPr>
              <a:t>28ASCE%29CP.1943-5487.0000423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/>
          <a:srcRect r="7295"/>
          <a:stretch/>
        </p:blipFill>
        <p:spPr>
          <a:xfrm>
            <a:off x="6104890" y="1694752"/>
            <a:ext cx="5810232" cy="3451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965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Linear Filter: Shifting Pixels</a:t>
            </a:r>
            <a:endParaRPr lang="en-US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5210867"/>
              </p:ext>
            </p:extLst>
          </p:nvPr>
        </p:nvGraphicFramePr>
        <p:xfrm>
          <a:off x="5395277" y="1617311"/>
          <a:ext cx="1419225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3075">
                  <a:extLst>
                    <a:ext uri="{9D8B030D-6E8A-4147-A177-3AD203B41FA5}">
                      <a16:colId xmlns:a16="http://schemas.microsoft.com/office/drawing/2014/main" val="824280136"/>
                    </a:ext>
                  </a:extLst>
                </a:gridCol>
                <a:gridCol w="473075">
                  <a:extLst>
                    <a:ext uri="{9D8B030D-6E8A-4147-A177-3AD203B41FA5}">
                      <a16:colId xmlns:a16="http://schemas.microsoft.com/office/drawing/2014/main" val="3973727857"/>
                    </a:ext>
                  </a:extLst>
                </a:gridCol>
                <a:gridCol w="473075">
                  <a:extLst>
                    <a:ext uri="{9D8B030D-6E8A-4147-A177-3AD203B41FA5}">
                      <a16:colId xmlns:a16="http://schemas.microsoft.com/office/drawing/2014/main" val="28961040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39864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58845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906151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4042671" y="1698535"/>
                <a:ext cx="676788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54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∗</m:t>
                      </m:r>
                    </m:oMath>
                  </m:oMathPara>
                </a14:m>
                <a:endParaRPr lang="en-US" sz="5400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2671" y="1698535"/>
                <a:ext cx="676788" cy="92333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7490320" y="1698535"/>
                <a:ext cx="859530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5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</m:oMath>
                  </m:oMathPara>
                </a14:m>
                <a:endParaRPr lang="en-US" sz="5400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0320" y="1698535"/>
                <a:ext cx="859530" cy="92333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/>
          <a:srcRect r="51057"/>
          <a:stretch/>
        </p:blipFill>
        <p:spPr>
          <a:xfrm>
            <a:off x="777587" y="242050"/>
            <a:ext cx="2728797" cy="41895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9082225" y="4887153"/>
                <a:ext cx="2354747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𝐹</m:t>
                      </m:r>
                      <m:r>
                        <a:rPr lang="en-US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∗</m:t>
                      </m:r>
                      <m:r>
                        <a:rPr lang="en-US" sz="4000" i="1">
                          <a:latin typeface="Cambria Math" panose="02040503050406030204" pitchFamily="18" charset="0"/>
                          <a:cs typeface="Arial" pitchFamily="34" charset="0"/>
                        </a:rPr>
                        <m:t>𝐻</m:t>
                      </m:r>
                      <m:r>
                        <a:rPr lang="en-US" sz="4000" i="1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r>
                        <a:rPr lang="en-US" sz="4000" i="1">
                          <a:latin typeface="Cambria Math" panose="02040503050406030204" pitchFamily="18" charset="0"/>
                          <a:cs typeface="Arial" pitchFamily="34" charset="0"/>
                        </a:rPr>
                        <m:t>𝐺</m:t>
                      </m:r>
                    </m:oMath>
                  </m:oMathPara>
                </a14:m>
                <a:endParaRPr lang="en-US" sz="4000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2225" y="4887153"/>
                <a:ext cx="2354747" cy="61555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6"/>
          <a:srcRect l="-225960" t="5760" r="225960" b="-5760"/>
          <a:stretch/>
        </p:blipFill>
        <p:spPr>
          <a:xfrm>
            <a:off x="777587" y="242050"/>
            <a:ext cx="5575501" cy="41895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6"/>
          <a:srcRect l="54334"/>
          <a:stretch/>
        </p:blipFill>
        <p:spPr>
          <a:xfrm>
            <a:off x="8827219" y="242050"/>
            <a:ext cx="2546128" cy="41895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53022" y="3800987"/>
            <a:ext cx="9345857" cy="2926080"/>
          </a:xfrm>
          <a:prstGeom prst="rect">
            <a:avLst/>
          </a:prstGeom>
        </p:spPr>
      </p:pic>
      <p:sp>
        <p:nvSpPr>
          <p:cNvPr id="20" name="Oval 19"/>
          <p:cNvSpPr/>
          <p:nvPr/>
        </p:nvSpPr>
        <p:spPr>
          <a:xfrm>
            <a:off x="10428693" y="2621865"/>
            <a:ext cx="790575" cy="92143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791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Filters</a:t>
            </a:r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696484" y="1496202"/>
          <a:ext cx="2322486" cy="197271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74162">
                  <a:extLst>
                    <a:ext uri="{9D8B030D-6E8A-4147-A177-3AD203B41FA5}">
                      <a16:colId xmlns:a16="http://schemas.microsoft.com/office/drawing/2014/main" val="824280136"/>
                    </a:ext>
                  </a:extLst>
                </a:gridCol>
                <a:gridCol w="774162">
                  <a:extLst>
                    <a:ext uri="{9D8B030D-6E8A-4147-A177-3AD203B41FA5}">
                      <a16:colId xmlns:a16="http://schemas.microsoft.com/office/drawing/2014/main" val="3973727857"/>
                    </a:ext>
                  </a:extLst>
                </a:gridCol>
                <a:gridCol w="774162">
                  <a:extLst>
                    <a:ext uri="{9D8B030D-6E8A-4147-A177-3AD203B41FA5}">
                      <a16:colId xmlns:a16="http://schemas.microsoft.com/office/drawing/2014/main" val="2896104067"/>
                    </a:ext>
                  </a:extLst>
                </a:gridCol>
              </a:tblGrid>
              <a:tr h="657571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33986438"/>
                  </a:ext>
                </a:extLst>
              </a:tr>
              <a:tr h="657571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15884517"/>
                  </a:ext>
                </a:extLst>
              </a:tr>
              <a:tr h="657571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3906151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4530778" y="1496202"/>
          <a:ext cx="2317644" cy="197271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72548">
                  <a:extLst>
                    <a:ext uri="{9D8B030D-6E8A-4147-A177-3AD203B41FA5}">
                      <a16:colId xmlns:a16="http://schemas.microsoft.com/office/drawing/2014/main" val="824280136"/>
                    </a:ext>
                  </a:extLst>
                </a:gridCol>
                <a:gridCol w="772548">
                  <a:extLst>
                    <a:ext uri="{9D8B030D-6E8A-4147-A177-3AD203B41FA5}">
                      <a16:colId xmlns:a16="http://schemas.microsoft.com/office/drawing/2014/main" val="3973727857"/>
                    </a:ext>
                  </a:extLst>
                </a:gridCol>
                <a:gridCol w="772548">
                  <a:extLst>
                    <a:ext uri="{9D8B030D-6E8A-4147-A177-3AD203B41FA5}">
                      <a16:colId xmlns:a16="http://schemas.microsoft.com/office/drawing/2014/main" val="2896104067"/>
                    </a:ext>
                  </a:extLst>
                </a:gridCol>
              </a:tblGrid>
              <a:tr h="657571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33986438"/>
                  </a:ext>
                </a:extLst>
              </a:tr>
              <a:tr h="657571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15884517"/>
                  </a:ext>
                </a:extLst>
              </a:tr>
              <a:tr h="657571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39061510"/>
                  </a:ext>
                </a:extLst>
              </a:tr>
            </a:tbl>
          </a:graphicData>
        </a:graphic>
      </p:graphicFrame>
      <p:pic>
        <p:nvPicPr>
          <p:cNvPr id="7" name="Picture 1" descr="C:\Users\cmyeum\AppData\Local\Temp\ConnectorClipboard6191466968647178601\image15494808343440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69" t="23486" r="49327" b="27171"/>
          <a:stretch/>
        </p:blipFill>
        <p:spPr bwMode="auto">
          <a:xfrm>
            <a:off x="4221188" y="3960536"/>
            <a:ext cx="2936823" cy="2434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" name="Table 7"/>
          <p:cNvGraphicFramePr>
            <a:graphicFrameLocks noGrp="1"/>
          </p:cNvGraphicFramePr>
          <p:nvPr>
            <p:extLst/>
          </p:nvPr>
        </p:nvGraphicFramePr>
        <p:xfrm>
          <a:off x="696484" y="4099706"/>
          <a:ext cx="2322486" cy="215595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74162">
                  <a:extLst>
                    <a:ext uri="{9D8B030D-6E8A-4147-A177-3AD203B41FA5}">
                      <a16:colId xmlns:a16="http://schemas.microsoft.com/office/drawing/2014/main" val="824280136"/>
                    </a:ext>
                  </a:extLst>
                </a:gridCol>
                <a:gridCol w="774162">
                  <a:extLst>
                    <a:ext uri="{9D8B030D-6E8A-4147-A177-3AD203B41FA5}">
                      <a16:colId xmlns:a16="http://schemas.microsoft.com/office/drawing/2014/main" val="3973727857"/>
                    </a:ext>
                  </a:extLst>
                </a:gridCol>
                <a:gridCol w="774162">
                  <a:extLst>
                    <a:ext uri="{9D8B030D-6E8A-4147-A177-3AD203B41FA5}">
                      <a16:colId xmlns:a16="http://schemas.microsoft.com/office/drawing/2014/main" val="2896104067"/>
                    </a:ext>
                  </a:extLst>
                </a:gridCol>
              </a:tblGrid>
              <a:tr h="71865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-0.11</a:t>
                      </a:r>
                      <a:endParaRPr lang="en-US" sz="1600" b="1" dirty="0"/>
                    </a:p>
                  </a:txBody>
                  <a:tcPr marL="119157" marR="119157" marT="59578" marB="5957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-0.11</a:t>
                      </a:r>
                      <a:endParaRPr lang="en-US" sz="1600" b="1" dirty="0"/>
                    </a:p>
                  </a:txBody>
                  <a:tcPr marL="119157" marR="119157" marT="59578" marB="5957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-0.11</a:t>
                      </a:r>
                      <a:endParaRPr lang="en-US" sz="1600" b="1" dirty="0"/>
                    </a:p>
                  </a:txBody>
                  <a:tcPr marL="119157" marR="119157" marT="59578" marB="59578" anchor="ctr"/>
                </a:tc>
                <a:extLst>
                  <a:ext uri="{0D108BD9-81ED-4DB2-BD59-A6C34878D82A}">
                    <a16:rowId xmlns:a16="http://schemas.microsoft.com/office/drawing/2014/main" val="4033986438"/>
                  </a:ext>
                </a:extLst>
              </a:tr>
              <a:tr h="71865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-0.11</a:t>
                      </a:r>
                      <a:endParaRPr lang="en-US" sz="1600" b="1" dirty="0"/>
                    </a:p>
                  </a:txBody>
                  <a:tcPr marL="119157" marR="119157" marT="59578" marB="5957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1.89</a:t>
                      </a:r>
                      <a:endParaRPr lang="en-US" sz="1600" b="1" dirty="0"/>
                    </a:p>
                  </a:txBody>
                  <a:tcPr marL="119157" marR="119157" marT="59578" marB="5957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-0.11</a:t>
                      </a:r>
                      <a:endParaRPr lang="en-US" sz="1600" b="1" dirty="0"/>
                    </a:p>
                  </a:txBody>
                  <a:tcPr marL="119157" marR="119157" marT="59578" marB="59578" anchor="ctr"/>
                </a:tc>
                <a:extLst>
                  <a:ext uri="{0D108BD9-81ED-4DB2-BD59-A6C34878D82A}">
                    <a16:rowId xmlns:a16="http://schemas.microsoft.com/office/drawing/2014/main" val="3815884517"/>
                  </a:ext>
                </a:extLst>
              </a:tr>
              <a:tr h="71865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-0.11</a:t>
                      </a:r>
                      <a:endParaRPr lang="en-US" sz="1600" b="1" dirty="0"/>
                    </a:p>
                  </a:txBody>
                  <a:tcPr marL="119157" marR="119157" marT="59578" marB="5957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-0.11</a:t>
                      </a:r>
                      <a:endParaRPr lang="en-US" sz="1600" b="1" dirty="0"/>
                    </a:p>
                  </a:txBody>
                  <a:tcPr marL="119157" marR="119157" marT="59578" marB="5957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-0.11</a:t>
                      </a:r>
                      <a:endParaRPr lang="en-US" sz="1600" b="1" dirty="0"/>
                    </a:p>
                  </a:txBody>
                  <a:tcPr marL="119157" marR="119157" marT="59578" marB="59578" anchor="ctr"/>
                </a:tc>
                <a:extLst>
                  <a:ext uri="{0D108BD9-81ED-4DB2-BD59-A6C34878D82A}">
                    <a16:rowId xmlns:a16="http://schemas.microsoft.com/office/drawing/2014/main" val="4239061510"/>
                  </a:ext>
                </a:extLst>
              </a:tr>
            </a:tbl>
          </a:graphicData>
        </a:graphic>
      </p:graphicFrame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7698" y="1496202"/>
            <a:ext cx="2997750" cy="197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808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Linear Filter: Blurring</a:t>
            </a:r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3696207"/>
              </p:ext>
            </p:extLst>
          </p:nvPr>
        </p:nvGraphicFramePr>
        <p:xfrm>
          <a:off x="5609649" y="1617311"/>
          <a:ext cx="1419225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3075">
                  <a:extLst>
                    <a:ext uri="{9D8B030D-6E8A-4147-A177-3AD203B41FA5}">
                      <a16:colId xmlns:a16="http://schemas.microsoft.com/office/drawing/2014/main" val="824280136"/>
                    </a:ext>
                  </a:extLst>
                </a:gridCol>
                <a:gridCol w="473075">
                  <a:extLst>
                    <a:ext uri="{9D8B030D-6E8A-4147-A177-3AD203B41FA5}">
                      <a16:colId xmlns:a16="http://schemas.microsoft.com/office/drawing/2014/main" val="3973727857"/>
                    </a:ext>
                  </a:extLst>
                </a:gridCol>
                <a:gridCol w="473075">
                  <a:extLst>
                    <a:ext uri="{9D8B030D-6E8A-4147-A177-3AD203B41FA5}">
                      <a16:colId xmlns:a16="http://schemas.microsoft.com/office/drawing/2014/main" val="28961040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39864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58845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906151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4042671" y="1698535"/>
                <a:ext cx="676788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54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∗</m:t>
                      </m:r>
                    </m:oMath>
                  </m:oMathPara>
                </a14:m>
                <a:endParaRPr lang="en-US" sz="5400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2671" y="1698535"/>
                <a:ext cx="676788" cy="92333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7490320" y="1698535"/>
                <a:ext cx="859530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5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</m:oMath>
                  </m:oMathPara>
                </a14:m>
                <a:endParaRPr lang="en-US" sz="5400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0320" y="1698535"/>
                <a:ext cx="859530" cy="92333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r="51057"/>
          <a:stretch/>
        </p:blipFill>
        <p:spPr>
          <a:xfrm>
            <a:off x="777587" y="242050"/>
            <a:ext cx="2728797" cy="41895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9082225" y="4887153"/>
                <a:ext cx="2354747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𝐹</m:t>
                      </m:r>
                      <m:r>
                        <a:rPr lang="en-US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∗</m:t>
                      </m:r>
                      <m:r>
                        <a:rPr lang="en-US" sz="4000" i="1">
                          <a:latin typeface="Cambria Math" panose="02040503050406030204" pitchFamily="18" charset="0"/>
                          <a:cs typeface="Arial" pitchFamily="34" charset="0"/>
                        </a:rPr>
                        <m:t>𝐻</m:t>
                      </m:r>
                      <m:r>
                        <a:rPr lang="en-US" sz="4000" i="1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r>
                        <a:rPr lang="en-US" sz="4000" i="1">
                          <a:latin typeface="Cambria Math" panose="02040503050406030204" pitchFamily="18" charset="0"/>
                          <a:cs typeface="Arial" pitchFamily="34" charset="0"/>
                        </a:rPr>
                        <m:t>𝐺</m:t>
                      </m:r>
                    </m:oMath>
                  </m:oMathPara>
                </a14:m>
                <a:endParaRPr lang="en-US" sz="4000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2225" y="4887153"/>
                <a:ext cx="2354747" cy="61555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53022" y="3800987"/>
            <a:ext cx="9345857" cy="292608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7"/>
          <a:srcRect l="51885"/>
          <a:stretch/>
        </p:blipFill>
        <p:spPr>
          <a:xfrm>
            <a:off x="8677275" y="242050"/>
            <a:ext cx="2682653" cy="41895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5154785" y="1813278"/>
                <a:ext cx="254878" cy="6938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9</m:t>
                          </m:r>
                        </m:den>
                      </m:f>
                    </m:oMath>
                  </m:oMathPara>
                </a14:m>
                <a:endParaRPr lang="en-US" sz="2400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4785" y="1813278"/>
                <a:ext cx="254878" cy="69384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43131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Filters</a:t>
            </a:r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696484" y="1496202"/>
          <a:ext cx="2322486" cy="197271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74162">
                  <a:extLst>
                    <a:ext uri="{9D8B030D-6E8A-4147-A177-3AD203B41FA5}">
                      <a16:colId xmlns:a16="http://schemas.microsoft.com/office/drawing/2014/main" val="824280136"/>
                    </a:ext>
                  </a:extLst>
                </a:gridCol>
                <a:gridCol w="774162">
                  <a:extLst>
                    <a:ext uri="{9D8B030D-6E8A-4147-A177-3AD203B41FA5}">
                      <a16:colId xmlns:a16="http://schemas.microsoft.com/office/drawing/2014/main" val="3973727857"/>
                    </a:ext>
                  </a:extLst>
                </a:gridCol>
                <a:gridCol w="774162">
                  <a:extLst>
                    <a:ext uri="{9D8B030D-6E8A-4147-A177-3AD203B41FA5}">
                      <a16:colId xmlns:a16="http://schemas.microsoft.com/office/drawing/2014/main" val="2896104067"/>
                    </a:ext>
                  </a:extLst>
                </a:gridCol>
              </a:tblGrid>
              <a:tr h="657571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33986438"/>
                  </a:ext>
                </a:extLst>
              </a:tr>
              <a:tr h="657571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15884517"/>
                  </a:ext>
                </a:extLst>
              </a:tr>
              <a:tr h="657571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3906151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4530778" y="1496202"/>
          <a:ext cx="2317644" cy="197271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72548">
                  <a:extLst>
                    <a:ext uri="{9D8B030D-6E8A-4147-A177-3AD203B41FA5}">
                      <a16:colId xmlns:a16="http://schemas.microsoft.com/office/drawing/2014/main" val="824280136"/>
                    </a:ext>
                  </a:extLst>
                </a:gridCol>
                <a:gridCol w="772548">
                  <a:extLst>
                    <a:ext uri="{9D8B030D-6E8A-4147-A177-3AD203B41FA5}">
                      <a16:colId xmlns:a16="http://schemas.microsoft.com/office/drawing/2014/main" val="3973727857"/>
                    </a:ext>
                  </a:extLst>
                </a:gridCol>
                <a:gridCol w="772548">
                  <a:extLst>
                    <a:ext uri="{9D8B030D-6E8A-4147-A177-3AD203B41FA5}">
                      <a16:colId xmlns:a16="http://schemas.microsoft.com/office/drawing/2014/main" val="2896104067"/>
                    </a:ext>
                  </a:extLst>
                </a:gridCol>
              </a:tblGrid>
              <a:tr h="657571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33986438"/>
                  </a:ext>
                </a:extLst>
              </a:tr>
              <a:tr h="657571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15884517"/>
                  </a:ext>
                </a:extLst>
              </a:tr>
              <a:tr h="657571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39061510"/>
                  </a:ext>
                </a:extLst>
              </a:tr>
            </a:tbl>
          </a:graphicData>
        </a:graphic>
      </p:graphicFrame>
      <p:pic>
        <p:nvPicPr>
          <p:cNvPr id="7" name="Picture 1" descr="C:\Users\cmyeum\AppData\Local\Temp\ConnectorClipboard6191466968647178601\image15494808343440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69" t="23486" r="49327" b="27171"/>
          <a:stretch/>
        </p:blipFill>
        <p:spPr bwMode="auto">
          <a:xfrm>
            <a:off x="4221188" y="3960536"/>
            <a:ext cx="2936823" cy="2434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" name="Table 7"/>
          <p:cNvGraphicFramePr>
            <a:graphicFrameLocks noGrp="1"/>
          </p:cNvGraphicFramePr>
          <p:nvPr>
            <p:extLst/>
          </p:nvPr>
        </p:nvGraphicFramePr>
        <p:xfrm>
          <a:off x="696484" y="4099706"/>
          <a:ext cx="2322486" cy="215595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74162">
                  <a:extLst>
                    <a:ext uri="{9D8B030D-6E8A-4147-A177-3AD203B41FA5}">
                      <a16:colId xmlns:a16="http://schemas.microsoft.com/office/drawing/2014/main" val="824280136"/>
                    </a:ext>
                  </a:extLst>
                </a:gridCol>
                <a:gridCol w="774162">
                  <a:extLst>
                    <a:ext uri="{9D8B030D-6E8A-4147-A177-3AD203B41FA5}">
                      <a16:colId xmlns:a16="http://schemas.microsoft.com/office/drawing/2014/main" val="3973727857"/>
                    </a:ext>
                  </a:extLst>
                </a:gridCol>
                <a:gridCol w="774162">
                  <a:extLst>
                    <a:ext uri="{9D8B030D-6E8A-4147-A177-3AD203B41FA5}">
                      <a16:colId xmlns:a16="http://schemas.microsoft.com/office/drawing/2014/main" val="2896104067"/>
                    </a:ext>
                  </a:extLst>
                </a:gridCol>
              </a:tblGrid>
              <a:tr h="71865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-0.11</a:t>
                      </a:r>
                      <a:endParaRPr lang="en-US" sz="1600" b="1" dirty="0"/>
                    </a:p>
                  </a:txBody>
                  <a:tcPr marL="119157" marR="119157" marT="59578" marB="5957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-0.11</a:t>
                      </a:r>
                      <a:endParaRPr lang="en-US" sz="1600" b="1" dirty="0"/>
                    </a:p>
                  </a:txBody>
                  <a:tcPr marL="119157" marR="119157" marT="59578" marB="5957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-0.11</a:t>
                      </a:r>
                      <a:endParaRPr lang="en-US" sz="1600" b="1" dirty="0"/>
                    </a:p>
                  </a:txBody>
                  <a:tcPr marL="119157" marR="119157" marT="59578" marB="59578" anchor="ctr"/>
                </a:tc>
                <a:extLst>
                  <a:ext uri="{0D108BD9-81ED-4DB2-BD59-A6C34878D82A}">
                    <a16:rowId xmlns:a16="http://schemas.microsoft.com/office/drawing/2014/main" val="4033986438"/>
                  </a:ext>
                </a:extLst>
              </a:tr>
              <a:tr h="71865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-0.11</a:t>
                      </a:r>
                      <a:endParaRPr lang="en-US" sz="1600" b="1" dirty="0"/>
                    </a:p>
                  </a:txBody>
                  <a:tcPr marL="119157" marR="119157" marT="59578" marB="5957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1.89</a:t>
                      </a:r>
                      <a:endParaRPr lang="en-US" sz="1600" b="1" dirty="0"/>
                    </a:p>
                  </a:txBody>
                  <a:tcPr marL="119157" marR="119157" marT="59578" marB="5957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-0.11</a:t>
                      </a:r>
                      <a:endParaRPr lang="en-US" sz="1600" b="1" dirty="0"/>
                    </a:p>
                  </a:txBody>
                  <a:tcPr marL="119157" marR="119157" marT="59578" marB="59578" anchor="ctr"/>
                </a:tc>
                <a:extLst>
                  <a:ext uri="{0D108BD9-81ED-4DB2-BD59-A6C34878D82A}">
                    <a16:rowId xmlns:a16="http://schemas.microsoft.com/office/drawing/2014/main" val="3815884517"/>
                  </a:ext>
                </a:extLst>
              </a:tr>
              <a:tr h="71865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-0.11</a:t>
                      </a:r>
                      <a:endParaRPr lang="en-US" sz="1600" b="1" dirty="0"/>
                    </a:p>
                  </a:txBody>
                  <a:tcPr marL="119157" marR="119157" marT="59578" marB="5957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-0.11</a:t>
                      </a:r>
                      <a:endParaRPr lang="en-US" sz="1600" b="1" dirty="0"/>
                    </a:p>
                  </a:txBody>
                  <a:tcPr marL="119157" marR="119157" marT="59578" marB="5957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-0.11</a:t>
                      </a:r>
                      <a:endParaRPr lang="en-US" sz="1600" b="1" dirty="0"/>
                    </a:p>
                  </a:txBody>
                  <a:tcPr marL="119157" marR="119157" marT="59578" marB="59578" anchor="ctr"/>
                </a:tc>
                <a:extLst>
                  <a:ext uri="{0D108BD9-81ED-4DB2-BD59-A6C34878D82A}">
                    <a16:rowId xmlns:a16="http://schemas.microsoft.com/office/drawing/2014/main" val="4239061510"/>
                  </a:ext>
                </a:extLst>
              </a:tr>
            </a:tbl>
          </a:graphicData>
        </a:graphic>
      </p:graphicFrame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7698" y="1496202"/>
            <a:ext cx="2997750" cy="197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694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32410" y="0"/>
            <a:ext cx="11727180" cy="684233"/>
          </a:xfrm>
        </p:spPr>
        <p:txBody>
          <a:bodyPr/>
          <a:lstStyle/>
          <a:p>
            <a:r>
              <a:rPr lang="en-US" dirty="0" smtClean="0"/>
              <a:t>Linear Filter: Sharpening</a:t>
            </a:r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1732144"/>
              </p:ext>
            </p:extLst>
          </p:nvPr>
        </p:nvGraphicFramePr>
        <p:xfrm>
          <a:off x="5217741" y="1588736"/>
          <a:ext cx="1849410" cy="144973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16470">
                  <a:extLst>
                    <a:ext uri="{9D8B030D-6E8A-4147-A177-3AD203B41FA5}">
                      <a16:colId xmlns:a16="http://schemas.microsoft.com/office/drawing/2014/main" val="824280136"/>
                    </a:ext>
                  </a:extLst>
                </a:gridCol>
                <a:gridCol w="616470">
                  <a:extLst>
                    <a:ext uri="{9D8B030D-6E8A-4147-A177-3AD203B41FA5}">
                      <a16:colId xmlns:a16="http://schemas.microsoft.com/office/drawing/2014/main" val="3973727857"/>
                    </a:ext>
                  </a:extLst>
                </a:gridCol>
                <a:gridCol w="616470">
                  <a:extLst>
                    <a:ext uri="{9D8B030D-6E8A-4147-A177-3AD203B41FA5}">
                      <a16:colId xmlns:a16="http://schemas.microsoft.com/office/drawing/2014/main" val="2896104067"/>
                    </a:ext>
                  </a:extLst>
                </a:gridCol>
              </a:tblGrid>
              <a:tr h="483246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-0.11</a:t>
                      </a:r>
                      <a:endParaRPr lang="en-US" sz="1400" b="1" dirty="0"/>
                    </a:p>
                  </a:txBody>
                  <a:tcPr marL="119157" marR="119157" marT="59578" marB="5957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-0.11</a:t>
                      </a:r>
                      <a:endParaRPr lang="en-US" sz="1400" b="1" dirty="0"/>
                    </a:p>
                  </a:txBody>
                  <a:tcPr marL="119157" marR="119157" marT="59578" marB="5957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-0.11</a:t>
                      </a:r>
                      <a:endParaRPr lang="en-US" sz="1400" b="1" dirty="0"/>
                    </a:p>
                  </a:txBody>
                  <a:tcPr marL="119157" marR="119157" marT="59578" marB="59578" anchor="ctr"/>
                </a:tc>
                <a:extLst>
                  <a:ext uri="{0D108BD9-81ED-4DB2-BD59-A6C34878D82A}">
                    <a16:rowId xmlns:a16="http://schemas.microsoft.com/office/drawing/2014/main" val="4033986438"/>
                  </a:ext>
                </a:extLst>
              </a:tr>
              <a:tr h="483246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-0.11</a:t>
                      </a:r>
                      <a:endParaRPr lang="en-US" sz="1400" b="1" dirty="0"/>
                    </a:p>
                  </a:txBody>
                  <a:tcPr marL="119157" marR="119157" marT="59578" marB="5957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1.89</a:t>
                      </a:r>
                      <a:endParaRPr lang="en-US" sz="1400" b="1" dirty="0"/>
                    </a:p>
                  </a:txBody>
                  <a:tcPr marL="119157" marR="119157" marT="59578" marB="5957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-0.11</a:t>
                      </a:r>
                      <a:endParaRPr lang="en-US" sz="1400" b="1" dirty="0"/>
                    </a:p>
                  </a:txBody>
                  <a:tcPr marL="119157" marR="119157" marT="59578" marB="59578" anchor="ctr"/>
                </a:tc>
                <a:extLst>
                  <a:ext uri="{0D108BD9-81ED-4DB2-BD59-A6C34878D82A}">
                    <a16:rowId xmlns:a16="http://schemas.microsoft.com/office/drawing/2014/main" val="3815884517"/>
                  </a:ext>
                </a:extLst>
              </a:tr>
              <a:tr h="483246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-0.11</a:t>
                      </a:r>
                      <a:endParaRPr lang="en-US" sz="1400" b="1" dirty="0"/>
                    </a:p>
                  </a:txBody>
                  <a:tcPr marL="119157" marR="119157" marT="59578" marB="5957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-0.11</a:t>
                      </a:r>
                      <a:endParaRPr lang="en-US" sz="1400" b="1" dirty="0"/>
                    </a:p>
                  </a:txBody>
                  <a:tcPr marL="119157" marR="119157" marT="59578" marB="5957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-0.11</a:t>
                      </a:r>
                      <a:endParaRPr lang="en-US" sz="1400" b="1" dirty="0"/>
                    </a:p>
                  </a:txBody>
                  <a:tcPr marL="119157" marR="119157" marT="59578" marB="59578" anchor="ctr"/>
                </a:tc>
                <a:extLst>
                  <a:ext uri="{0D108BD9-81ED-4DB2-BD59-A6C34878D82A}">
                    <a16:rowId xmlns:a16="http://schemas.microsoft.com/office/drawing/2014/main" val="423906151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4042671" y="1698535"/>
                <a:ext cx="676788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54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∗</m:t>
                      </m:r>
                    </m:oMath>
                  </m:oMathPara>
                </a14:m>
                <a:endParaRPr lang="en-US" sz="5400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2671" y="1698535"/>
                <a:ext cx="676788" cy="92333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7490320" y="1698535"/>
                <a:ext cx="859530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5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</m:oMath>
                  </m:oMathPara>
                </a14:m>
                <a:endParaRPr lang="en-US" sz="5400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0320" y="1698535"/>
                <a:ext cx="859530" cy="92333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r="51057"/>
          <a:stretch/>
        </p:blipFill>
        <p:spPr>
          <a:xfrm>
            <a:off x="777587" y="242050"/>
            <a:ext cx="2728797" cy="41895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9082225" y="4887153"/>
                <a:ext cx="2354747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𝐹</m:t>
                      </m:r>
                      <m:r>
                        <a:rPr lang="en-US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∗</m:t>
                      </m:r>
                      <m:r>
                        <a:rPr lang="en-US" sz="4000" i="1">
                          <a:latin typeface="Cambria Math" panose="02040503050406030204" pitchFamily="18" charset="0"/>
                          <a:cs typeface="Arial" pitchFamily="34" charset="0"/>
                        </a:rPr>
                        <m:t>𝐻</m:t>
                      </m:r>
                      <m:r>
                        <a:rPr lang="en-US" sz="4000" i="1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r>
                        <a:rPr lang="en-US" sz="4000" i="1">
                          <a:latin typeface="Cambria Math" panose="02040503050406030204" pitchFamily="18" charset="0"/>
                          <a:cs typeface="Arial" pitchFamily="34" charset="0"/>
                        </a:rPr>
                        <m:t>𝐺</m:t>
                      </m:r>
                    </m:oMath>
                  </m:oMathPara>
                </a14:m>
                <a:endParaRPr lang="en-US" sz="4000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2225" y="4887153"/>
                <a:ext cx="2354747" cy="61555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6"/>
          <a:srcRect l="51031"/>
          <a:stretch/>
        </p:blipFill>
        <p:spPr>
          <a:xfrm>
            <a:off x="8629650" y="242050"/>
            <a:ext cx="2730278" cy="41895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53022" y="3800987"/>
            <a:ext cx="9345857" cy="292608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6578353" y="4703236"/>
            <a:ext cx="807868" cy="14519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1464815" y="4878260"/>
            <a:ext cx="646771" cy="116245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247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How the Sharpening Filter Works</a:t>
            </a:r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5062282"/>
              </p:ext>
            </p:extLst>
          </p:nvPr>
        </p:nvGraphicFramePr>
        <p:xfrm>
          <a:off x="7783387" y="1381909"/>
          <a:ext cx="1849410" cy="144973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16470">
                  <a:extLst>
                    <a:ext uri="{9D8B030D-6E8A-4147-A177-3AD203B41FA5}">
                      <a16:colId xmlns:a16="http://schemas.microsoft.com/office/drawing/2014/main" val="824280136"/>
                    </a:ext>
                  </a:extLst>
                </a:gridCol>
                <a:gridCol w="616470">
                  <a:extLst>
                    <a:ext uri="{9D8B030D-6E8A-4147-A177-3AD203B41FA5}">
                      <a16:colId xmlns:a16="http://schemas.microsoft.com/office/drawing/2014/main" val="3973727857"/>
                    </a:ext>
                  </a:extLst>
                </a:gridCol>
                <a:gridCol w="616470">
                  <a:extLst>
                    <a:ext uri="{9D8B030D-6E8A-4147-A177-3AD203B41FA5}">
                      <a16:colId xmlns:a16="http://schemas.microsoft.com/office/drawing/2014/main" val="2896104067"/>
                    </a:ext>
                  </a:extLst>
                </a:gridCol>
              </a:tblGrid>
              <a:tr h="483246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-0.11</a:t>
                      </a:r>
                      <a:endParaRPr lang="en-US" sz="1400" b="1" dirty="0"/>
                    </a:p>
                  </a:txBody>
                  <a:tcPr marL="119157" marR="119157" marT="59578" marB="5957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-0.11</a:t>
                      </a:r>
                      <a:endParaRPr lang="en-US" sz="1400" b="1" dirty="0"/>
                    </a:p>
                  </a:txBody>
                  <a:tcPr marL="119157" marR="119157" marT="59578" marB="5957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-0.11</a:t>
                      </a:r>
                      <a:endParaRPr lang="en-US" sz="1400" b="1" dirty="0"/>
                    </a:p>
                  </a:txBody>
                  <a:tcPr marL="119157" marR="119157" marT="59578" marB="59578" anchor="ctr"/>
                </a:tc>
                <a:extLst>
                  <a:ext uri="{0D108BD9-81ED-4DB2-BD59-A6C34878D82A}">
                    <a16:rowId xmlns:a16="http://schemas.microsoft.com/office/drawing/2014/main" val="4033986438"/>
                  </a:ext>
                </a:extLst>
              </a:tr>
              <a:tr h="483246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-0.11</a:t>
                      </a:r>
                      <a:endParaRPr lang="en-US" sz="1400" b="1" dirty="0"/>
                    </a:p>
                  </a:txBody>
                  <a:tcPr marL="119157" marR="119157" marT="59578" marB="5957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1.89</a:t>
                      </a:r>
                      <a:endParaRPr lang="en-US" sz="1400" b="1" dirty="0"/>
                    </a:p>
                  </a:txBody>
                  <a:tcPr marL="119157" marR="119157" marT="59578" marB="5957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-0.11</a:t>
                      </a:r>
                      <a:endParaRPr lang="en-US" sz="1400" b="1" dirty="0"/>
                    </a:p>
                  </a:txBody>
                  <a:tcPr marL="119157" marR="119157" marT="59578" marB="59578" anchor="ctr"/>
                </a:tc>
                <a:extLst>
                  <a:ext uri="{0D108BD9-81ED-4DB2-BD59-A6C34878D82A}">
                    <a16:rowId xmlns:a16="http://schemas.microsoft.com/office/drawing/2014/main" val="3815884517"/>
                  </a:ext>
                </a:extLst>
              </a:tr>
              <a:tr h="483246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-0.11</a:t>
                      </a:r>
                      <a:endParaRPr lang="en-US" sz="1400" b="1" dirty="0"/>
                    </a:p>
                  </a:txBody>
                  <a:tcPr marL="119157" marR="119157" marT="59578" marB="5957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-0.11</a:t>
                      </a:r>
                      <a:endParaRPr lang="en-US" sz="1400" b="1" dirty="0"/>
                    </a:p>
                  </a:txBody>
                  <a:tcPr marL="119157" marR="119157" marT="59578" marB="5957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-0.11</a:t>
                      </a:r>
                      <a:endParaRPr lang="en-US" sz="1400" b="1" dirty="0"/>
                    </a:p>
                  </a:txBody>
                  <a:tcPr marL="119157" marR="119157" marT="59578" marB="59578" anchor="ctr"/>
                </a:tc>
                <a:extLst>
                  <a:ext uri="{0D108BD9-81ED-4DB2-BD59-A6C34878D82A}">
                    <a16:rowId xmlns:a16="http://schemas.microsoft.com/office/drawing/2014/main" val="4239061510"/>
                  </a:ext>
                </a:extLst>
              </a:tr>
            </a:tbl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5626210"/>
              </p:ext>
            </p:extLst>
          </p:nvPr>
        </p:nvGraphicFramePr>
        <p:xfrm>
          <a:off x="858804" y="1381909"/>
          <a:ext cx="1849410" cy="144973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16470">
                  <a:extLst>
                    <a:ext uri="{9D8B030D-6E8A-4147-A177-3AD203B41FA5}">
                      <a16:colId xmlns:a16="http://schemas.microsoft.com/office/drawing/2014/main" val="824280136"/>
                    </a:ext>
                  </a:extLst>
                </a:gridCol>
                <a:gridCol w="616470">
                  <a:extLst>
                    <a:ext uri="{9D8B030D-6E8A-4147-A177-3AD203B41FA5}">
                      <a16:colId xmlns:a16="http://schemas.microsoft.com/office/drawing/2014/main" val="3973727857"/>
                    </a:ext>
                  </a:extLst>
                </a:gridCol>
                <a:gridCol w="616470">
                  <a:extLst>
                    <a:ext uri="{9D8B030D-6E8A-4147-A177-3AD203B41FA5}">
                      <a16:colId xmlns:a16="http://schemas.microsoft.com/office/drawing/2014/main" val="2896104067"/>
                    </a:ext>
                  </a:extLst>
                </a:gridCol>
              </a:tblGrid>
              <a:tr h="483246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0</a:t>
                      </a:r>
                      <a:endParaRPr lang="en-US" sz="1400" b="1" dirty="0"/>
                    </a:p>
                  </a:txBody>
                  <a:tcPr marL="119157" marR="119157" marT="59578" marB="5957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0</a:t>
                      </a:r>
                      <a:endParaRPr lang="en-US" sz="1400" b="1" dirty="0"/>
                    </a:p>
                  </a:txBody>
                  <a:tcPr marL="119157" marR="119157" marT="59578" marB="5957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0</a:t>
                      </a:r>
                      <a:endParaRPr lang="en-US" sz="1400" b="1" dirty="0"/>
                    </a:p>
                  </a:txBody>
                  <a:tcPr marL="119157" marR="119157" marT="59578" marB="59578" anchor="ctr"/>
                </a:tc>
                <a:extLst>
                  <a:ext uri="{0D108BD9-81ED-4DB2-BD59-A6C34878D82A}">
                    <a16:rowId xmlns:a16="http://schemas.microsoft.com/office/drawing/2014/main" val="4033986438"/>
                  </a:ext>
                </a:extLst>
              </a:tr>
              <a:tr h="483246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0</a:t>
                      </a:r>
                      <a:endParaRPr lang="en-US" sz="1400" b="1" dirty="0"/>
                    </a:p>
                  </a:txBody>
                  <a:tcPr marL="119157" marR="119157" marT="59578" marB="5957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2</a:t>
                      </a:r>
                      <a:endParaRPr lang="en-US" sz="1400" b="1" dirty="0"/>
                    </a:p>
                  </a:txBody>
                  <a:tcPr marL="119157" marR="119157" marT="59578" marB="5957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0</a:t>
                      </a:r>
                      <a:endParaRPr lang="en-US" sz="1400" b="1" dirty="0"/>
                    </a:p>
                  </a:txBody>
                  <a:tcPr marL="119157" marR="119157" marT="59578" marB="59578" anchor="ctr"/>
                </a:tc>
                <a:extLst>
                  <a:ext uri="{0D108BD9-81ED-4DB2-BD59-A6C34878D82A}">
                    <a16:rowId xmlns:a16="http://schemas.microsoft.com/office/drawing/2014/main" val="3815884517"/>
                  </a:ext>
                </a:extLst>
              </a:tr>
              <a:tr h="483246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0</a:t>
                      </a:r>
                      <a:endParaRPr lang="en-US" sz="1400" b="1" dirty="0"/>
                    </a:p>
                  </a:txBody>
                  <a:tcPr marL="119157" marR="119157" marT="59578" marB="5957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0</a:t>
                      </a:r>
                      <a:endParaRPr lang="en-US" sz="1400" b="1" dirty="0"/>
                    </a:p>
                  </a:txBody>
                  <a:tcPr marL="119157" marR="119157" marT="59578" marB="5957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0</a:t>
                      </a:r>
                      <a:endParaRPr lang="en-US" sz="1400" b="1" dirty="0"/>
                    </a:p>
                  </a:txBody>
                  <a:tcPr marL="119157" marR="119157" marT="59578" marB="59578" anchor="ctr"/>
                </a:tc>
                <a:extLst>
                  <a:ext uri="{0D108BD9-81ED-4DB2-BD59-A6C34878D82A}">
                    <a16:rowId xmlns:a16="http://schemas.microsoft.com/office/drawing/2014/main" val="4239061510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1202008"/>
              </p:ext>
            </p:extLst>
          </p:nvPr>
        </p:nvGraphicFramePr>
        <p:xfrm>
          <a:off x="3992622" y="1381909"/>
          <a:ext cx="1849410" cy="144973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16470">
                  <a:extLst>
                    <a:ext uri="{9D8B030D-6E8A-4147-A177-3AD203B41FA5}">
                      <a16:colId xmlns:a16="http://schemas.microsoft.com/office/drawing/2014/main" val="824280136"/>
                    </a:ext>
                  </a:extLst>
                </a:gridCol>
                <a:gridCol w="616470">
                  <a:extLst>
                    <a:ext uri="{9D8B030D-6E8A-4147-A177-3AD203B41FA5}">
                      <a16:colId xmlns:a16="http://schemas.microsoft.com/office/drawing/2014/main" val="3973727857"/>
                    </a:ext>
                  </a:extLst>
                </a:gridCol>
                <a:gridCol w="616470">
                  <a:extLst>
                    <a:ext uri="{9D8B030D-6E8A-4147-A177-3AD203B41FA5}">
                      <a16:colId xmlns:a16="http://schemas.microsoft.com/office/drawing/2014/main" val="2896104067"/>
                    </a:ext>
                  </a:extLst>
                </a:gridCol>
              </a:tblGrid>
              <a:tr h="483246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0.11</a:t>
                      </a:r>
                      <a:endParaRPr lang="en-US" sz="1400" b="1" dirty="0"/>
                    </a:p>
                  </a:txBody>
                  <a:tcPr marL="119157" marR="119157" marT="59578" marB="5957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0.11</a:t>
                      </a:r>
                      <a:endParaRPr lang="en-US" sz="1400" b="1" dirty="0"/>
                    </a:p>
                  </a:txBody>
                  <a:tcPr marL="119157" marR="119157" marT="59578" marB="5957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0.11</a:t>
                      </a:r>
                      <a:endParaRPr lang="en-US" sz="1400" b="1" dirty="0"/>
                    </a:p>
                  </a:txBody>
                  <a:tcPr marL="119157" marR="119157" marT="59578" marB="59578" anchor="ctr"/>
                </a:tc>
                <a:extLst>
                  <a:ext uri="{0D108BD9-81ED-4DB2-BD59-A6C34878D82A}">
                    <a16:rowId xmlns:a16="http://schemas.microsoft.com/office/drawing/2014/main" val="4033986438"/>
                  </a:ext>
                </a:extLst>
              </a:tr>
              <a:tr h="483246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0.11</a:t>
                      </a:r>
                      <a:endParaRPr lang="en-US" sz="1400" b="1" dirty="0"/>
                    </a:p>
                  </a:txBody>
                  <a:tcPr marL="119157" marR="119157" marT="59578" marB="5957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0.11</a:t>
                      </a:r>
                      <a:endParaRPr lang="en-US" sz="1400" b="1" dirty="0"/>
                    </a:p>
                  </a:txBody>
                  <a:tcPr marL="119157" marR="119157" marT="59578" marB="5957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0.11</a:t>
                      </a:r>
                      <a:endParaRPr lang="en-US" sz="1400" b="1" dirty="0"/>
                    </a:p>
                  </a:txBody>
                  <a:tcPr marL="119157" marR="119157" marT="59578" marB="59578" anchor="ctr"/>
                </a:tc>
                <a:extLst>
                  <a:ext uri="{0D108BD9-81ED-4DB2-BD59-A6C34878D82A}">
                    <a16:rowId xmlns:a16="http://schemas.microsoft.com/office/drawing/2014/main" val="3815884517"/>
                  </a:ext>
                </a:extLst>
              </a:tr>
              <a:tr h="483246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0.11</a:t>
                      </a:r>
                      <a:endParaRPr lang="en-US" sz="1400" b="1" dirty="0"/>
                    </a:p>
                  </a:txBody>
                  <a:tcPr marL="119157" marR="119157" marT="59578" marB="5957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0.11</a:t>
                      </a:r>
                      <a:endParaRPr lang="en-US" sz="1400" b="1" dirty="0"/>
                    </a:p>
                  </a:txBody>
                  <a:tcPr marL="119157" marR="119157" marT="59578" marB="5957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0.11</a:t>
                      </a:r>
                      <a:endParaRPr lang="en-US" sz="1400" b="1" dirty="0"/>
                    </a:p>
                  </a:txBody>
                  <a:tcPr marL="119157" marR="119157" marT="59578" marB="59578" anchor="ctr"/>
                </a:tc>
                <a:extLst>
                  <a:ext uri="{0D108BD9-81ED-4DB2-BD59-A6C34878D82A}">
                    <a16:rowId xmlns:a16="http://schemas.microsoft.com/office/drawing/2014/main" val="423906151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2920653" y="1645113"/>
                <a:ext cx="859530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5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−</m:t>
                      </m:r>
                    </m:oMath>
                  </m:oMathPara>
                </a14:m>
                <a:endParaRPr lang="en-US" sz="54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0653" y="1645113"/>
                <a:ext cx="859530" cy="92333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6382944" y="1645113"/>
                <a:ext cx="859530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5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</m:oMath>
                  </m:oMathPara>
                </a14:m>
                <a:endParaRPr lang="en-US" sz="5400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2944" y="1645113"/>
                <a:ext cx="859530" cy="92333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4341549" y="3170328"/>
                <a:ext cx="4668714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𝐹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+(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𝐹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−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𝐹</m:t>
                      </m:r>
                      <m:r>
                        <a:rPr lang="en-US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∗</m:t>
                      </m:r>
                      <m:r>
                        <a:rPr lang="en-US" sz="4000" i="1">
                          <a:latin typeface="Cambria Math" panose="02040503050406030204" pitchFamily="18" charset="0"/>
                          <a:cs typeface="Arial" pitchFamily="34" charset="0"/>
                        </a:rPr>
                        <m:t>𝐻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)</m:t>
                      </m:r>
                      <m:r>
                        <a:rPr lang="en-US" sz="4000" i="1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r>
                        <a:rPr lang="en-US" sz="4000" i="1">
                          <a:latin typeface="Cambria Math" panose="02040503050406030204" pitchFamily="18" charset="0"/>
                          <a:cs typeface="Arial" pitchFamily="34" charset="0"/>
                        </a:rPr>
                        <m:t>𝐺</m:t>
                      </m:r>
                    </m:oMath>
                  </m:oMathPara>
                </a14:m>
                <a:endParaRPr lang="en-US" sz="4000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1549" y="3170328"/>
                <a:ext cx="4668714" cy="61555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028782"/>
              </p:ext>
            </p:extLst>
          </p:nvPr>
        </p:nvGraphicFramePr>
        <p:xfrm>
          <a:off x="7783387" y="4186977"/>
          <a:ext cx="2292768" cy="144973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64256">
                  <a:extLst>
                    <a:ext uri="{9D8B030D-6E8A-4147-A177-3AD203B41FA5}">
                      <a16:colId xmlns:a16="http://schemas.microsoft.com/office/drawing/2014/main" val="824280136"/>
                    </a:ext>
                  </a:extLst>
                </a:gridCol>
                <a:gridCol w="764256">
                  <a:extLst>
                    <a:ext uri="{9D8B030D-6E8A-4147-A177-3AD203B41FA5}">
                      <a16:colId xmlns:a16="http://schemas.microsoft.com/office/drawing/2014/main" val="3973727857"/>
                    </a:ext>
                  </a:extLst>
                </a:gridCol>
                <a:gridCol w="764256">
                  <a:extLst>
                    <a:ext uri="{9D8B030D-6E8A-4147-A177-3AD203B41FA5}">
                      <a16:colId xmlns:a16="http://schemas.microsoft.com/office/drawing/2014/main" val="2896104067"/>
                    </a:ext>
                  </a:extLst>
                </a:gridCol>
              </a:tblGrid>
              <a:tr h="483246">
                <a:tc>
                  <a:txBody>
                    <a:bodyPr/>
                    <a:lstStyle/>
                    <a:p>
                      <a:pPr marL="0" marR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 smtClean="0"/>
                        <a:t>-0.11</a:t>
                      </a:r>
                      <a:r>
                        <a:rPr lang="el-GR" sz="1200" b="1" dirty="0" smtClean="0"/>
                        <a:t>α</a:t>
                      </a:r>
                      <a:endParaRPr lang="en-US" sz="1200" b="1" dirty="0" smtClean="0"/>
                    </a:p>
                  </a:txBody>
                  <a:tcPr marL="119157" marR="119157" marT="59578" marB="5957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-0.11</a:t>
                      </a:r>
                      <a:r>
                        <a:rPr lang="el-GR" sz="1200" b="1" dirty="0" smtClean="0"/>
                        <a:t>α</a:t>
                      </a:r>
                      <a:endParaRPr lang="en-US" sz="1200" b="1" dirty="0"/>
                    </a:p>
                  </a:txBody>
                  <a:tcPr marL="119157" marR="119157" marT="59578" marB="5957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-0.11</a:t>
                      </a:r>
                      <a:r>
                        <a:rPr lang="el-GR" sz="1200" b="1" dirty="0" smtClean="0"/>
                        <a:t>α</a:t>
                      </a:r>
                      <a:endParaRPr lang="en-US" sz="1200" b="1" dirty="0"/>
                    </a:p>
                  </a:txBody>
                  <a:tcPr marL="119157" marR="119157" marT="59578" marB="59578" anchor="ctr"/>
                </a:tc>
                <a:extLst>
                  <a:ext uri="{0D108BD9-81ED-4DB2-BD59-A6C34878D82A}">
                    <a16:rowId xmlns:a16="http://schemas.microsoft.com/office/drawing/2014/main" val="4033986438"/>
                  </a:ext>
                </a:extLst>
              </a:tr>
              <a:tr h="483246">
                <a:tc>
                  <a:txBody>
                    <a:bodyPr/>
                    <a:lstStyle/>
                    <a:p>
                      <a:pPr marL="0" marR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 smtClean="0"/>
                        <a:t>-0.11</a:t>
                      </a:r>
                      <a:r>
                        <a:rPr lang="el-GR" sz="1200" b="1" dirty="0" smtClean="0"/>
                        <a:t>α</a:t>
                      </a:r>
                      <a:endParaRPr lang="en-US" sz="1200" b="1" dirty="0" smtClean="0"/>
                    </a:p>
                  </a:txBody>
                  <a:tcPr marL="119157" marR="119157" marT="59578" marB="5957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1+0.89</a:t>
                      </a:r>
                      <a:r>
                        <a:rPr lang="el-GR" sz="1200" b="1" dirty="0" smtClean="0"/>
                        <a:t>α</a:t>
                      </a:r>
                      <a:endParaRPr lang="en-US" sz="1200" b="1" dirty="0"/>
                    </a:p>
                  </a:txBody>
                  <a:tcPr marL="119157" marR="119157" marT="59578" marB="5957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-0.11</a:t>
                      </a:r>
                      <a:r>
                        <a:rPr lang="el-GR" sz="1200" b="1" dirty="0" smtClean="0"/>
                        <a:t>α</a:t>
                      </a:r>
                      <a:endParaRPr lang="en-US" sz="1200" b="1" dirty="0"/>
                    </a:p>
                  </a:txBody>
                  <a:tcPr marL="119157" marR="119157" marT="59578" marB="59578" anchor="ctr"/>
                </a:tc>
                <a:extLst>
                  <a:ext uri="{0D108BD9-81ED-4DB2-BD59-A6C34878D82A}">
                    <a16:rowId xmlns:a16="http://schemas.microsoft.com/office/drawing/2014/main" val="3815884517"/>
                  </a:ext>
                </a:extLst>
              </a:tr>
              <a:tr h="483246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-0.11</a:t>
                      </a:r>
                      <a:r>
                        <a:rPr lang="el-GR" sz="1200" b="1" dirty="0" smtClean="0"/>
                        <a:t>α</a:t>
                      </a:r>
                      <a:endParaRPr lang="en-US" sz="1200" b="1" dirty="0"/>
                    </a:p>
                  </a:txBody>
                  <a:tcPr marL="119157" marR="119157" marT="59578" marB="5957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-0.11</a:t>
                      </a:r>
                      <a:r>
                        <a:rPr lang="el-GR" sz="1200" b="1" dirty="0" smtClean="0"/>
                        <a:t>α</a:t>
                      </a:r>
                      <a:endParaRPr lang="en-US" sz="1200" b="1" dirty="0"/>
                    </a:p>
                  </a:txBody>
                  <a:tcPr marL="119157" marR="119157" marT="59578" marB="5957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-0.11</a:t>
                      </a:r>
                      <a:r>
                        <a:rPr lang="el-GR" sz="1200" b="1" dirty="0" smtClean="0"/>
                        <a:t>α</a:t>
                      </a:r>
                      <a:endParaRPr lang="en-US" sz="1200" b="1" dirty="0"/>
                    </a:p>
                  </a:txBody>
                  <a:tcPr marL="119157" marR="119157" marT="59578" marB="59578" anchor="ctr"/>
                </a:tc>
                <a:extLst>
                  <a:ext uri="{0D108BD9-81ED-4DB2-BD59-A6C34878D82A}">
                    <a16:rowId xmlns:a16="http://schemas.microsoft.com/office/drawing/2014/main" val="423906151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le 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90648505"/>
                  </p:ext>
                </p:extLst>
              </p:nvPr>
            </p:nvGraphicFramePr>
            <p:xfrm>
              <a:off x="858804" y="4186977"/>
              <a:ext cx="1849410" cy="1449738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616470">
                      <a:extLst>
                        <a:ext uri="{9D8B030D-6E8A-4147-A177-3AD203B41FA5}">
                          <a16:colId xmlns:a16="http://schemas.microsoft.com/office/drawing/2014/main" val="824280136"/>
                        </a:ext>
                      </a:extLst>
                    </a:gridCol>
                    <a:gridCol w="616470">
                      <a:extLst>
                        <a:ext uri="{9D8B030D-6E8A-4147-A177-3AD203B41FA5}">
                          <a16:colId xmlns:a16="http://schemas.microsoft.com/office/drawing/2014/main" val="3973727857"/>
                        </a:ext>
                      </a:extLst>
                    </a:gridCol>
                    <a:gridCol w="616470">
                      <a:extLst>
                        <a:ext uri="{9D8B030D-6E8A-4147-A177-3AD203B41FA5}">
                          <a16:colId xmlns:a16="http://schemas.microsoft.com/office/drawing/2014/main" val="2896104067"/>
                        </a:ext>
                      </a:extLst>
                    </a:gridCol>
                  </a:tblGrid>
                  <a:tr h="48324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b="1" dirty="0" smtClean="0"/>
                            <a:t>0</a:t>
                          </a:r>
                          <a:endParaRPr lang="en-US" sz="1400" b="1" dirty="0"/>
                        </a:p>
                      </a:txBody>
                      <a:tcPr marL="119157" marR="119157" marT="59578" marB="59578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b="1" dirty="0" smtClean="0"/>
                            <a:t>0</a:t>
                          </a:r>
                          <a:endParaRPr lang="en-US" sz="1400" b="1" dirty="0"/>
                        </a:p>
                      </a:txBody>
                      <a:tcPr marL="119157" marR="119157" marT="59578" marB="59578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b="1" dirty="0" smtClean="0"/>
                            <a:t>0</a:t>
                          </a:r>
                          <a:endParaRPr lang="en-US" sz="1400" b="1" dirty="0"/>
                        </a:p>
                      </a:txBody>
                      <a:tcPr marL="119157" marR="119157" marT="59578" marB="59578" anchor="ctr"/>
                    </a:tc>
                    <a:extLst>
                      <a:ext uri="{0D108BD9-81ED-4DB2-BD59-A6C34878D82A}">
                        <a16:rowId xmlns:a16="http://schemas.microsoft.com/office/drawing/2014/main" val="4033986438"/>
                      </a:ext>
                    </a:extLst>
                  </a:tr>
                  <a:tr h="48324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b="1" dirty="0" smtClean="0"/>
                            <a:t>0</a:t>
                          </a:r>
                          <a:endParaRPr lang="en-US" sz="1400" b="1" dirty="0"/>
                        </a:p>
                      </a:txBody>
                      <a:tcPr marL="119157" marR="119157" marT="59578" marB="59578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l-GR" sz="1400" b="1" dirty="0" smtClean="0"/>
                                  <m:t>α</m:t>
                                </m:r>
                                <m:r>
                                  <m:rPr>
                                    <m:nor/>
                                  </m:rPr>
                                  <a:rPr lang="en-US" sz="1400" b="1" i="0" dirty="0" smtClean="0"/>
                                  <m:t>+1</m:t>
                                </m:r>
                              </m:oMath>
                            </m:oMathPara>
                          </a14:m>
                          <a:endParaRPr lang="en-US" sz="1400" b="1" dirty="0"/>
                        </a:p>
                      </a:txBody>
                      <a:tcPr marL="119157" marR="119157" marT="59578" marB="59578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b="1" dirty="0" smtClean="0"/>
                            <a:t>0</a:t>
                          </a:r>
                          <a:endParaRPr lang="en-US" sz="1400" b="1" dirty="0"/>
                        </a:p>
                      </a:txBody>
                      <a:tcPr marL="119157" marR="119157" marT="59578" marB="59578" anchor="ctr"/>
                    </a:tc>
                    <a:extLst>
                      <a:ext uri="{0D108BD9-81ED-4DB2-BD59-A6C34878D82A}">
                        <a16:rowId xmlns:a16="http://schemas.microsoft.com/office/drawing/2014/main" val="3815884517"/>
                      </a:ext>
                    </a:extLst>
                  </a:tr>
                  <a:tr h="48324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b="1" dirty="0" smtClean="0"/>
                            <a:t>0</a:t>
                          </a:r>
                          <a:endParaRPr lang="en-US" sz="1400" b="1" dirty="0"/>
                        </a:p>
                      </a:txBody>
                      <a:tcPr marL="119157" marR="119157" marT="59578" marB="59578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b="1" dirty="0" smtClean="0"/>
                            <a:t>0</a:t>
                          </a:r>
                          <a:endParaRPr lang="en-US" sz="1400" b="1" dirty="0"/>
                        </a:p>
                      </a:txBody>
                      <a:tcPr marL="119157" marR="119157" marT="59578" marB="59578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b="1" dirty="0" smtClean="0"/>
                            <a:t>0</a:t>
                          </a:r>
                          <a:endParaRPr lang="en-US" sz="1400" b="1" dirty="0"/>
                        </a:p>
                      </a:txBody>
                      <a:tcPr marL="119157" marR="119157" marT="59578" marB="59578" anchor="ctr"/>
                    </a:tc>
                    <a:extLst>
                      <a:ext uri="{0D108BD9-81ED-4DB2-BD59-A6C34878D82A}">
                        <a16:rowId xmlns:a16="http://schemas.microsoft.com/office/drawing/2014/main" val="423906151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le 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90648505"/>
                  </p:ext>
                </p:extLst>
              </p:nvPr>
            </p:nvGraphicFramePr>
            <p:xfrm>
              <a:off x="858804" y="4186977"/>
              <a:ext cx="1849410" cy="1449738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616470">
                      <a:extLst>
                        <a:ext uri="{9D8B030D-6E8A-4147-A177-3AD203B41FA5}">
                          <a16:colId xmlns:a16="http://schemas.microsoft.com/office/drawing/2014/main" val="824280136"/>
                        </a:ext>
                      </a:extLst>
                    </a:gridCol>
                    <a:gridCol w="616470">
                      <a:extLst>
                        <a:ext uri="{9D8B030D-6E8A-4147-A177-3AD203B41FA5}">
                          <a16:colId xmlns:a16="http://schemas.microsoft.com/office/drawing/2014/main" val="3973727857"/>
                        </a:ext>
                      </a:extLst>
                    </a:gridCol>
                    <a:gridCol w="616470">
                      <a:extLst>
                        <a:ext uri="{9D8B030D-6E8A-4147-A177-3AD203B41FA5}">
                          <a16:colId xmlns:a16="http://schemas.microsoft.com/office/drawing/2014/main" val="2896104067"/>
                        </a:ext>
                      </a:extLst>
                    </a:gridCol>
                  </a:tblGrid>
                  <a:tr h="48324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b="1" dirty="0" smtClean="0"/>
                            <a:t>0</a:t>
                          </a:r>
                          <a:endParaRPr lang="en-US" sz="1400" b="1" dirty="0"/>
                        </a:p>
                      </a:txBody>
                      <a:tcPr marL="119157" marR="119157" marT="59578" marB="59578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b="1" dirty="0" smtClean="0"/>
                            <a:t>0</a:t>
                          </a:r>
                          <a:endParaRPr lang="en-US" sz="1400" b="1" dirty="0"/>
                        </a:p>
                      </a:txBody>
                      <a:tcPr marL="119157" marR="119157" marT="59578" marB="59578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b="1" dirty="0" smtClean="0"/>
                            <a:t>0</a:t>
                          </a:r>
                          <a:endParaRPr lang="en-US" sz="1400" b="1" dirty="0"/>
                        </a:p>
                      </a:txBody>
                      <a:tcPr marL="119157" marR="119157" marT="59578" marB="59578" anchor="ctr"/>
                    </a:tc>
                    <a:extLst>
                      <a:ext uri="{0D108BD9-81ED-4DB2-BD59-A6C34878D82A}">
                        <a16:rowId xmlns:a16="http://schemas.microsoft.com/office/drawing/2014/main" val="4033986438"/>
                      </a:ext>
                    </a:extLst>
                  </a:tr>
                  <a:tr h="48324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b="1" dirty="0" smtClean="0"/>
                            <a:t>0</a:t>
                          </a:r>
                          <a:endParaRPr lang="en-US" sz="1400" b="1" dirty="0"/>
                        </a:p>
                      </a:txBody>
                      <a:tcPr marL="119157" marR="119157" marT="59578" marB="59578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19157" marR="119157" marT="59578" marB="59578" anchor="ctr">
                        <a:blipFill>
                          <a:blip r:embed="rId5"/>
                          <a:stretch>
                            <a:fillRect l="-101980" t="-102532" r="-102970" b="-1037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b="1" dirty="0" smtClean="0"/>
                            <a:t>0</a:t>
                          </a:r>
                          <a:endParaRPr lang="en-US" sz="1400" b="1" dirty="0"/>
                        </a:p>
                      </a:txBody>
                      <a:tcPr marL="119157" marR="119157" marT="59578" marB="59578" anchor="ctr"/>
                    </a:tc>
                    <a:extLst>
                      <a:ext uri="{0D108BD9-81ED-4DB2-BD59-A6C34878D82A}">
                        <a16:rowId xmlns:a16="http://schemas.microsoft.com/office/drawing/2014/main" val="3815884517"/>
                      </a:ext>
                    </a:extLst>
                  </a:tr>
                  <a:tr h="48324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b="1" dirty="0" smtClean="0"/>
                            <a:t>0</a:t>
                          </a:r>
                          <a:endParaRPr lang="en-US" sz="1400" b="1" dirty="0"/>
                        </a:p>
                      </a:txBody>
                      <a:tcPr marL="119157" marR="119157" marT="59578" marB="59578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b="1" dirty="0" smtClean="0"/>
                            <a:t>0</a:t>
                          </a:r>
                          <a:endParaRPr lang="en-US" sz="1400" b="1" dirty="0"/>
                        </a:p>
                      </a:txBody>
                      <a:tcPr marL="119157" marR="119157" marT="59578" marB="59578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b="1" dirty="0" smtClean="0"/>
                            <a:t>0</a:t>
                          </a:r>
                          <a:endParaRPr lang="en-US" sz="1400" b="1" dirty="0"/>
                        </a:p>
                      </a:txBody>
                      <a:tcPr marL="119157" marR="119157" marT="59578" marB="59578" anchor="ctr"/>
                    </a:tc>
                    <a:extLst>
                      <a:ext uri="{0D108BD9-81ED-4DB2-BD59-A6C34878D82A}">
                        <a16:rowId xmlns:a16="http://schemas.microsoft.com/office/drawing/2014/main" val="4239061510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1547425"/>
              </p:ext>
            </p:extLst>
          </p:nvPr>
        </p:nvGraphicFramePr>
        <p:xfrm>
          <a:off x="4341549" y="4186977"/>
          <a:ext cx="1849410" cy="144973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16470">
                  <a:extLst>
                    <a:ext uri="{9D8B030D-6E8A-4147-A177-3AD203B41FA5}">
                      <a16:colId xmlns:a16="http://schemas.microsoft.com/office/drawing/2014/main" val="824280136"/>
                    </a:ext>
                  </a:extLst>
                </a:gridCol>
                <a:gridCol w="616470">
                  <a:extLst>
                    <a:ext uri="{9D8B030D-6E8A-4147-A177-3AD203B41FA5}">
                      <a16:colId xmlns:a16="http://schemas.microsoft.com/office/drawing/2014/main" val="3973727857"/>
                    </a:ext>
                  </a:extLst>
                </a:gridCol>
                <a:gridCol w="616470">
                  <a:extLst>
                    <a:ext uri="{9D8B030D-6E8A-4147-A177-3AD203B41FA5}">
                      <a16:colId xmlns:a16="http://schemas.microsoft.com/office/drawing/2014/main" val="2896104067"/>
                    </a:ext>
                  </a:extLst>
                </a:gridCol>
              </a:tblGrid>
              <a:tr h="483246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0.11</a:t>
                      </a:r>
                      <a:endParaRPr lang="en-US" sz="1400" b="1" dirty="0"/>
                    </a:p>
                  </a:txBody>
                  <a:tcPr marL="119157" marR="119157" marT="59578" marB="5957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0.11</a:t>
                      </a:r>
                      <a:endParaRPr lang="en-US" sz="1400" b="1" dirty="0"/>
                    </a:p>
                  </a:txBody>
                  <a:tcPr marL="119157" marR="119157" marT="59578" marB="5957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0.11</a:t>
                      </a:r>
                      <a:endParaRPr lang="en-US" sz="1400" b="1" dirty="0"/>
                    </a:p>
                  </a:txBody>
                  <a:tcPr marL="119157" marR="119157" marT="59578" marB="59578" anchor="ctr"/>
                </a:tc>
                <a:extLst>
                  <a:ext uri="{0D108BD9-81ED-4DB2-BD59-A6C34878D82A}">
                    <a16:rowId xmlns:a16="http://schemas.microsoft.com/office/drawing/2014/main" val="4033986438"/>
                  </a:ext>
                </a:extLst>
              </a:tr>
              <a:tr h="483246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0.11</a:t>
                      </a:r>
                      <a:endParaRPr lang="en-US" sz="1400" b="1" dirty="0"/>
                    </a:p>
                  </a:txBody>
                  <a:tcPr marL="119157" marR="119157" marT="59578" marB="5957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0.11</a:t>
                      </a:r>
                      <a:endParaRPr lang="en-US" sz="1400" b="1" dirty="0"/>
                    </a:p>
                  </a:txBody>
                  <a:tcPr marL="119157" marR="119157" marT="59578" marB="5957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0.11</a:t>
                      </a:r>
                      <a:endParaRPr lang="en-US" sz="1400" b="1" dirty="0"/>
                    </a:p>
                  </a:txBody>
                  <a:tcPr marL="119157" marR="119157" marT="59578" marB="59578" anchor="ctr"/>
                </a:tc>
                <a:extLst>
                  <a:ext uri="{0D108BD9-81ED-4DB2-BD59-A6C34878D82A}">
                    <a16:rowId xmlns:a16="http://schemas.microsoft.com/office/drawing/2014/main" val="3815884517"/>
                  </a:ext>
                </a:extLst>
              </a:tr>
              <a:tr h="483246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0.11</a:t>
                      </a:r>
                      <a:endParaRPr lang="en-US" sz="1400" b="1" dirty="0"/>
                    </a:p>
                  </a:txBody>
                  <a:tcPr marL="119157" marR="119157" marT="59578" marB="5957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0.11</a:t>
                      </a:r>
                      <a:endParaRPr lang="en-US" sz="1400" b="1" dirty="0"/>
                    </a:p>
                  </a:txBody>
                  <a:tcPr marL="119157" marR="119157" marT="59578" marB="5957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0.11</a:t>
                      </a:r>
                      <a:endParaRPr lang="en-US" sz="1400" b="1" dirty="0"/>
                    </a:p>
                  </a:txBody>
                  <a:tcPr marL="119157" marR="119157" marT="59578" marB="59578" anchor="ctr"/>
                </a:tc>
                <a:extLst>
                  <a:ext uri="{0D108BD9-81ED-4DB2-BD59-A6C34878D82A}">
                    <a16:rowId xmlns:a16="http://schemas.microsoft.com/office/drawing/2014/main" val="423906151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2920653" y="4450181"/>
                <a:ext cx="859530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5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−</m:t>
                      </m:r>
                    </m:oMath>
                  </m:oMathPara>
                </a14:m>
                <a:endParaRPr lang="en-US" sz="5400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0653" y="4450181"/>
                <a:ext cx="859530" cy="92333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6382944" y="4450181"/>
                <a:ext cx="859530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5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</m:oMath>
                  </m:oMathPara>
                </a14:m>
                <a:endParaRPr lang="en-US" sz="5400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2944" y="4450181"/>
                <a:ext cx="859530" cy="92333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4167181" y="5993238"/>
                <a:ext cx="5291055" cy="615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𝐹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+</m:t>
                      </m:r>
                      <m:r>
                        <a:rPr lang="en-US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𝛼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(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𝐹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−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𝐹</m:t>
                      </m:r>
                      <m:r>
                        <a:rPr lang="en-US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∗</m:t>
                      </m:r>
                      <m:r>
                        <a:rPr lang="en-US" sz="4000" i="1">
                          <a:latin typeface="Cambria Math" panose="02040503050406030204" pitchFamily="18" charset="0"/>
                          <a:cs typeface="Arial" pitchFamily="34" charset="0"/>
                        </a:rPr>
                        <m:t>𝐻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)</m:t>
                      </m:r>
                      <m:r>
                        <a:rPr lang="en-US" sz="4000" i="1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r>
                        <a:rPr lang="en-US" sz="4000" i="1">
                          <a:latin typeface="Cambria Math" panose="02040503050406030204" pitchFamily="18" charset="0"/>
                          <a:cs typeface="Arial" pitchFamily="34" charset="0"/>
                        </a:rPr>
                        <m:t>𝐺</m:t>
                      </m:r>
                    </m:oMath>
                  </m:oMathPara>
                </a14:m>
                <a:endParaRPr lang="en-US" sz="4000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7181" y="5993238"/>
                <a:ext cx="5291055" cy="61555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3739642" y="4616417"/>
                <a:ext cx="465960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𝛼</m:t>
                      </m:r>
                    </m:oMath>
                  </m:oMathPara>
                </a14:m>
                <a:endParaRPr lang="en-US" sz="4000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9642" y="4616417"/>
                <a:ext cx="465960" cy="61555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17165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How the Sharpening Filter </a:t>
            </a:r>
            <a:r>
              <a:rPr lang="en-US" dirty="0" smtClean="0"/>
              <a:t>Works (Signal Example) (Continue)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3499" y="1316250"/>
            <a:ext cx="7965001" cy="498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063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How the Sharpening Filter Works </a:t>
            </a:r>
            <a:r>
              <a:rPr lang="en-US" dirty="0" smtClean="0"/>
              <a:t>(Image </a:t>
            </a:r>
            <a:r>
              <a:rPr lang="en-US" dirty="0"/>
              <a:t>Example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2049" name="Picture 1" descr="C:\Users\cmyeum\AppData\Local\Temp\ConnectorClipboard6191466968647178601\image1549480087530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7460" y="1752600"/>
            <a:ext cx="5334000" cy="400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1541" y="1819170"/>
            <a:ext cx="6367641" cy="398727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7489645" y="3383518"/>
                <a:ext cx="28456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𝐹</m:t>
                      </m:r>
                    </m:oMath>
                  </m:oMathPara>
                </a14:m>
                <a:endParaRPr lang="en-US" sz="2400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9645" y="3383518"/>
                <a:ext cx="284565" cy="369332"/>
              </a:xfrm>
              <a:prstGeom prst="rect">
                <a:avLst/>
              </a:prstGeom>
              <a:blipFill>
                <a:blip r:embed="rId4"/>
                <a:stretch>
                  <a:fillRect l="-23913" r="-19565" b="-98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8916395" y="3383518"/>
                <a:ext cx="29245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𝐺</m:t>
                      </m:r>
                    </m:oMath>
                  </m:oMathPara>
                </a14:m>
                <a:endParaRPr lang="en-US" sz="2400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6395" y="3383518"/>
                <a:ext cx="292451" cy="369332"/>
              </a:xfrm>
              <a:prstGeom prst="rect">
                <a:avLst/>
              </a:prstGeom>
              <a:blipFill>
                <a:blip r:embed="rId5"/>
                <a:stretch>
                  <a:fillRect l="-22917" r="-16667" b="-98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0219415" y="3383518"/>
                <a:ext cx="85812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𝐹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𝐺</m:t>
                      </m:r>
                    </m:oMath>
                  </m:oMathPara>
                </a14:m>
                <a:endParaRPr lang="en-US" sz="2400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19415" y="3383518"/>
                <a:ext cx="858120" cy="369332"/>
              </a:xfrm>
              <a:prstGeom prst="rect">
                <a:avLst/>
              </a:prstGeom>
              <a:blipFill>
                <a:blip r:embed="rId6"/>
                <a:stretch>
                  <a:fillRect l="-6383" r="-5674" b="-98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6915531" y="5383768"/>
                <a:ext cx="1310872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cs typeface="Arial" pitchFamily="34" charset="0"/>
                      </a:rPr>
                      <m:t>𝐹</m:t>
                    </m:r>
                    <m:r>
                      <a:rPr lang="en-US" sz="2000" i="1" smtClean="0">
                        <a:latin typeface="Cambria Math" panose="02040503050406030204" pitchFamily="18" charset="0"/>
                        <a:cs typeface="Arial" pitchFamily="34" charset="0"/>
                      </a:rPr>
                      <m:t>+(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pitchFamily="34" charset="0"/>
                      </a:rPr>
                      <m:t>𝐹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pitchFamily="34" charset="0"/>
                      </a:rPr>
                      <m:t>−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pitchFamily="34" charset="0"/>
                      </a:rPr>
                      <m:t>𝐺</m:t>
                    </m:r>
                  </m:oMath>
                </a14:m>
                <a:r>
                  <a:rPr lang="en-US" sz="2000" dirty="0" smtClean="0">
                    <a:latin typeface="Arial" pitchFamily="34" charset="0"/>
                    <a:cs typeface="Arial" pitchFamily="34" charset="0"/>
                  </a:rPr>
                  <a:t>)</a:t>
                </a:r>
                <a:endParaRPr lang="en-US" sz="2000" dirty="0">
                  <a:latin typeface="Arial" pitchFamily="34" charset="0"/>
                  <a:cs typeface="Arial" pitchFamily="34" charset="0"/>
                </a:endParaRPr>
              </a:p>
              <a:p>
                <a:endParaRPr lang="en-US" sz="2000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5531" y="5383768"/>
                <a:ext cx="1310872" cy="615553"/>
              </a:xfrm>
              <a:prstGeom prst="rect">
                <a:avLst/>
              </a:prstGeom>
              <a:blipFill>
                <a:blip r:embed="rId7"/>
                <a:stretch>
                  <a:fillRect l="-6512" t="-11881" r="-111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9921705" y="4814571"/>
                <a:ext cx="1453539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cs typeface="Arial" pitchFamily="34" charset="0"/>
                      </a:rPr>
                      <m:t>𝐹</m:t>
                    </m:r>
                    <m:r>
                      <a:rPr lang="en-US" sz="2000" i="1" smtClean="0">
                        <a:latin typeface="Cambria Math" panose="02040503050406030204" pitchFamily="18" charset="0"/>
                        <a:cs typeface="Arial" pitchFamily="34" charset="0"/>
                      </a:rPr>
                      <m:t>+5(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pitchFamily="34" charset="0"/>
                      </a:rPr>
                      <m:t>𝐹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pitchFamily="34" charset="0"/>
                      </a:rPr>
                      <m:t>−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pitchFamily="34" charset="0"/>
                      </a:rPr>
                      <m:t>𝐺</m:t>
                    </m:r>
                  </m:oMath>
                </a14:m>
                <a:r>
                  <a:rPr lang="en-US" sz="2000" dirty="0" smtClean="0">
                    <a:latin typeface="Arial" pitchFamily="34" charset="0"/>
                    <a:cs typeface="Arial" pitchFamily="34" charset="0"/>
                  </a:rPr>
                  <a:t>)</a:t>
                </a:r>
                <a:endParaRPr lang="en-US" sz="2000" dirty="0">
                  <a:latin typeface="Arial" pitchFamily="34" charset="0"/>
                  <a:cs typeface="Arial" pitchFamily="34" charset="0"/>
                </a:endParaRPr>
              </a:p>
              <a:p>
                <a:endParaRPr lang="en-US" sz="2000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21705" y="4814571"/>
                <a:ext cx="1453539" cy="615553"/>
              </a:xfrm>
              <a:prstGeom prst="rect">
                <a:avLst/>
              </a:prstGeom>
              <a:blipFill>
                <a:blip r:embed="rId8"/>
                <a:stretch>
                  <a:fillRect l="-6303" t="-11881" r="-96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00823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Filters</a:t>
            </a:r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696484" y="1496202"/>
          <a:ext cx="2322486" cy="197271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74162">
                  <a:extLst>
                    <a:ext uri="{9D8B030D-6E8A-4147-A177-3AD203B41FA5}">
                      <a16:colId xmlns:a16="http://schemas.microsoft.com/office/drawing/2014/main" val="824280136"/>
                    </a:ext>
                  </a:extLst>
                </a:gridCol>
                <a:gridCol w="774162">
                  <a:extLst>
                    <a:ext uri="{9D8B030D-6E8A-4147-A177-3AD203B41FA5}">
                      <a16:colId xmlns:a16="http://schemas.microsoft.com/office/drawing/2014/main" val="3973727857"/>
                    </a:ext>
                  </a:extLst>
                </a:gridCol>
                <a:gridCol w="774162">
                  <a:extLst>
                    <a:ext uri="{9D8B030D-6E8A-4147-A177-3AD203B41FA5}">
                      <a16:colId xmlns:a16="http://schemas.microsoft.com/office/drawing/2014/main" val="2896104067"/>
                    </a:ext>
                  </a:extLst>
                </a:gridCol>
              </a:tblGrid>
              <a:tr h="657571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33986438"/>
                  </a:ext>
                </a:extLst>
              </a:tr>
              <a:tr h="657571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15884517"/>
                  </a:ext>
                </a:extLst>
              </a:tr>
              <a:tr h="657571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3906151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4530778" y="1496202"/>
          <a:ext cx="2317644" cy="197271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72548">
                  <a:extLst>
                    <a:ext uri="{9D8B030D-6E8A-4147-A177-3AD203B41FA5}">
                      <a16:colId xmlns:a16="http://schemas.microsoft.com/office/drawing/2014/main" val="824280136"/>
                    </a:ext>
                  </a:extLst>
                </a:gridCol>
                <a:gridCol w="772548">
                  <a:extLst>
                    <a:ext uri="{9D8B030D-6E8A-4147-A177-3AD203B41FA5}">
                      <a16:colId xmlns:a16="http://schemas.microsoft.com/office/drawing/2014/main" val="3973727857"/>
                    </a:ext>
                  </a:extLst>
                </a:gridCol>
                <a:gridCol w="772548">
                  <a:extLst>
                    <a:ext uri="{9D8B030D-6E8A-4147-A177-3AD203B41FA5}">
                      <a16:colId xmlns:a16="http://schemas.microsoft.com/office/drawing/2014/main" val="2896104067"/>
                    </a:ext>
                  </a:extLst>
                </a:gridCol>
              </a:tblGrid>
              <a:tr h="657571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33986438"/>
                  </a:ext>
                </a:extLst>
              </a:tr>
              <a:tr h="657571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15884517"/>
                  </a:ext>
                </a:extLst>
              </a:tr>
              <a:tr h="657571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39061510"/>
                  </a:ext>
                </a:extLst>
              </a:tr>
            </a:tbl>
          </a:graphicData>
        </a:graphic>
      </p:graphicFrame>
      <p:pic>
        <p:nvPicPr>
          <p:cNvPr id="7" name="Picture 1" descr="C:\Users\cmyeum\AppData\Local\Temp\ConnectorClipboard6191466968647178601\image15494808343440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69" t="23486" r="49327" b="27171"/>
          <a:stretch/>
        </p:blipFill>
        <p:spPr bwMode="auto">
          <a:xfrm>
            <a:off x="4221188" y="3960536"/>
            <a:ext cx="2936823" cy="2434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" name="Table 7"/>
          <p:cNvGraphicFramePr>
            <a:graphicFrameLocks noGrp="1"/>
          </p:cNvGraphicFramePr>
          <p:nvPr>
            <p:extLst/>
          </p:nvPr>
        </p:nvGraphicFramePr>
        <p:xfrm>
          <a:off x="696484" y="4099706"/>
          <a:ext cx="2322486" cy="215595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74162">
                  <a:extLst>
                    <a:ext uri="{9D8B030D-6E8A-4147-A177-3AD203B41FA5}">
                      <a16:colId xmlns:a16="http://schemas.microsoft.com/office/drawing/2014/main" val="824280136"/>
                    </a:ext>
                  </a:extLst>
                </a:gridCol>
                <a:gridCol w="774162">
                  <a:extLst>
                    <a:ext uri="{9D8B030D-6E8A-4147-A177-3AD203B41FA5}">
                      <a16:colId xmlns:a16="http://schemas.microsoft.com/office/drawing/2014/main" val="3973727857"/>
                    </a:ext>
                  </a:extLst>
                </a:gridCol>
                <a:gridCol w="774162">
                  <a:extLst>
                    <a:ext uri="{9D8B030D-6E8A-4147-A177-3AD203B41FA5}">
                      <a16:colId xmlns:a16="http://schemas.microsoft.com/office/drawing/2014/main" val="2896104067"/>
                    </a:ext>
                  </a:extLst>
                </a:gridCol>
              </a:tblGrid>
              <a:tr h="71865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-0.11</a:t>
                      </a:r>
                      <a:endParaRPr lang="en-US" sz="1600" b="1" dirty="0"/>
                    </a:p>
                  </a:txBody>
                  <a:tcPr marL="119157" marR="119157" marT="59578" marB="5957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-0.11</a:t>
                      </a:r>
                      <a:endParaRPr lang="en-US" sz="1600" b="1" dirty="0"/>
                    </a:p>
                  </a:txBody>
                  <a:tcPr marL="119157" marR="119157" marT="59578" marB="5957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-0.11</a:t>
                      </a:r>
                      <a:endParaRPr lang="en-US" sz="1600" b="1" dirty="0"/>
                    </a:p>
                  </a:txBody>
                  <a:tcPr marL="119157" marR="119157" marT="59578" marB="59578" anchor="ctr"/>
                </a:tc>
                <a:extLst>
                  <a:ext uri="{0D108BD9-81ED-4DB2-BD59-A6C34878D82A}">
                    <a16:rowId xmlns:a16="http://schemas.microsoft.com/office/drawing/2014/main" val="4033986438"/>
                  </a:ext>
                </a:extLst>
              </a:tr>
              <a:tr h="71865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-0.11</a:t>
                      </a:r>
                      <a:endParaRPr lang="en-US" sz="1600" b="1" dirty="0"/>
                    </a:p>
                  </a:txBody>
                  <a:tcPr marL="119157" marR="119157" marT="59578" marB="5957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1.89</a:t>
                      </a:r>
                      <a:endParaRPr lang="en-US" sz="1600" b="1" dirty="0"/>
                    </a:p>
                  </a:txBody>
                  <a:tcPr marL="119157" marR="119157" marT="59578" marB="5957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-0.11</a:t>
                      </a:r>
                      <a:endParaRPr lang="en-US" sz="1600" b="1" dirty="0"/>
                    </a:p>
                  </a:txBody>
                  <a:tcPr marL="119157" marR="119157" marT="59578" marB="59578" anchor="ctr"/>
                </a:tc>
                <a:extLst>
                  <a:ext uri="{0D108BD9-81ED-4DB2-BD59-A6C34878D82A}">
                    <a16:rowId xmlns:a16="http://schemas.microsoft.com/office/drawing/2014/main" val="3815884517"/>
                  </a:ext>
                </a:extLst>
              </a:tr>
              <a:tr h="71865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-0.11</a:t>
                      </a:r>
                      <a:endParaRPr lang="en-US" sz="1600" b="1" dirty="0"/>
                    </a:p>
                  </a:txBody>
                  <a:tcPr marL="119157" marR="119157" marT="59578" marB="5957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-0.11</a:t>
                      </a:r>
                      <a:endParaRPr lang="en-US" sz="1600" b="1" dirty="0"/>
                    </a:p>
                  </a:txBody>
                  <a:tcPr marL="119157" marR="119157" marT="59578" marB="5957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-0.11</a:t>
                      </a:r>
                      <a:endParaRPr lang="en-US" sz="1600" b="1" dirty="0"/>
                    </a:p>
                  </a:txBody>
                  <a:tcPr marL="119157" marR="119157" marT="59578" marB="59578" anchor="ctr"/>
                </a:tc>
                <a:extLst>
                  <a:ext uri="{0D108BD9-81ED-4DB2-BD59-A6C34878D82A}">
                    <a16:rowId xmlns:a16="http://schemas.microsoft.com/office/drawing/2014/main" val="4239061510"/>
                  </a:ext>
                </a:extLst>
              </a:tr>
            </a:tbl>
          </a:graphicData>
        </a:graphic>
      </p:graphicFrame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7698" y="1496202"/>
            <a:ext cx="2997750" cy="197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404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32410" y="0"/>
            <a:ext cx="11727180" cy="684233"/>
          </a:xfrm>
        </p:spPr>
        <p:txBody>
          <a:bodyPr/>
          <a:lstStyle/>
          <a:p>
            <a:r>
              <a:rPr lang="en-US" dirty="0" smtClean="0"/>
              <a:t>Gaussian Kernel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5472353" y="4739030"/>
                <a:ext cx="6338969" cy="11300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𝐺</m:t>
                      </m:r>
                      <m:d>
                        <m:dPr>
                          <m:ctrlPr>
                            <a:rPr lang="en-US" sz="3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,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𝑦</m:t>
                          </m:r>
                        </m:e>
                      </m:d>
                      <m:r>
                        <a:rPr lang="en-US" sz="36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3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r>
                            <a:rPr lang="en-US" sz="3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sz="3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2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𝜋</m:t>
                          </m:r>
                          <m:sSup>
                            <m:sSupPr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sSup>
                        <m:sSupPr>
                          <m:ctrlPr>
                            <a:rPr lang="en-US" sz="3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𝑒</m:t>
                          </m:r>
                        </m:e>
                        <m:sup>
                          <m:r>
                            <a:rPr lang="en-US" sz="3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3600" b="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3600" b="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sz="3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sup>
                      </m:sSup>
                    </m:oMath>
                  </m:oMathPara>
                </a14:m>
                <a:endParaRPr lang="en-US" sz="3600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2353" y="4739030"/>
                <a:ext cx="6338969" cy="113005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3" name="Picture 1" descr="C:\Users\cmyeum\AppData\Local\Temp\ConnectorClipboard6191466968647178601\image1549480396605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610" y="1439570"/>
            <a:ext cx="7620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5143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How Can We Count the Blocks?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4971" y="1291772"/>
            <a:ext cx="6662057" cy="4996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230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32410" y="0"/>
            <a:ext cx="11727180" cy="684233"/>
          </a:xfrm>
        </p:spPr>
        <p:txBody>
          <a:bodyPr/>
          <a:lstStyle/>
          <a:p>
            <a:r>
              <a:rPr lang="en-US" dirty="0" smtClean="0"/>
              <a:t>Gaussian Filter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410" y="1113684"/>
            <a:ext cx="5577795" cy="5604388"/>
          </a:xfrm>
          <a:prstGeom prst="rect">
            <a:avLst/>
          </a:prstGeom>
        </p:spPr>
      </p:pic>
      <p:pic>
        <p:nvPicPr>
          <p:cNvPr id="4097" name="Picture 1" descr="C:\Users\cmyeum\AppData\Local\Temp\ConnectorClipboard6191466968647178601\image1549480834344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4620" y="1657350"/>
            <a:ext cx="5334000" cy="400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8203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Effect of Gaussian Window Sizes</a:t>
            </a:r>
            <a:endParaRPr lang="en-US" dirty="0"/>
          </a:p>
        </p:txBody>
      </p:sp>
      <p:pic>
        <p:nvPicPr>
          <p:cNvPr id="5121" name="Picture 1" descr="C:\Users\cmyeum\AppData\Local\Temp\ConnectorClipboard6191466968647178601\image15494811329000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116"/>
          <a:stretch/>
        </p:blipFill>
        <p:spPr bwMode="auto">
          <a:xfrm>
            <a:off x="1093470" y="1165860"/>
            <a:ext cx="10999470" cy="4489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5188405" y="4907518"/>
                <a:ext cx="42479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𝑓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1</m:t>
                      </m:r>
                    </m:oMath>
                  </m:oMathPara>
                </a14:m>
                <a:endParaRPr lang="en-US" sz="2400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8405" y="4907518"/>
                <a:ext cx="424795" cy="369332"/>
              </a:xfrm>
              <a:prstGeom prst="rect">
                <a:avLst/>
              </a:prstGeom>
              <a:blipFill>
                <a:blip r:embed="rId3"/>
                <a:stretch>
                  <a:fillRect l="-22857" r="-22857" b="-377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7161985" y="4907518"/>
                <a:ext cx="42479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𝑓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2</m:t>
                      </m:r>
                    </m:oMath>
                  </m:oMathPara>
                </a14:m>
                <a:endParaRPr lang="en-US" sz="2400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1985" y="4907518"/>
                <a:ext cx="424795" cy="369332"/>
              </a:xfrm>
              <a:prstGeom prst="rect">
                <a:avLst/>
              </a:prstGeom>
              <a:blipFill>
                <a:blip r:embed="rId4"/>
                <a:stretch>
                  <a:fillRect l="-24286" r="-21429" b="-377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9074605" y="4907518"/>
                <a:ext cx="42479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𝑓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3</m:t>
                      </m:r>
                    </m:oMath>
                  </m:oMathPara>
                </a14:m>
                <a:endParaRPr lang="en-US" sz="2400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74605" y="4907518"/>
                <a:ext cx="424796" cy="369332"/>
              </a:xfrm>
              <a:prstGeom prst="rect">
                <a:avLst/>
              </a:prstGeom>
              <a:blipFill>
                <a:blip r:embed="rId5"/>
                <a:stretch>
                  <a:fillRect l="-24638" r="-23188" b="-377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0987225" y="4907518"/>
                <a:ext cx="42479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𝑓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4</m:t>
                      </m:r>
                    </m:oMath>
                  </m:oMathPara>
                </a14:m>
                <a:endParaRPr lang="en-US" sz="2400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7225" y="4907518"/>
                <a:ext cx="424795" cy="369332"/>
              </a:xfrm>
              <a:prstGeom prst="rect">
                <a:avLst/>
              </a:prstGeom>
              <a:blipFill>
                <a:blip r:embed="rId6"/>
                <a:stretch>
                  <a:fillRect l="-22857" r="-22857" b="-377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012" y="5378767"/>
            <a:ext cx="4067175" cy="134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191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Difference of the Between a Gaussian Filter and Box Filter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41300" y="5059348"/>
            <a:ext cx="557276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dsp.stackexchange.com/questions/208/what-should-be-considered-when-selecting-a-windowing-function-when-smoothing-a-t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578600" y="5059348"/>
            <a:ext cx="538988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stackoverflow.com/questions/31131672/difference-between-mean-and-gaussian-filter-in-result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9607" y="2148840"/>
            <a:ext cx="4314825" cy="1752600"/>
          </a:xfrm>
          <a:prstGeom prst="rect">
            <a:avLst/>
          </a:prstGeom>
        </p:spPr>
      </p:pic>
      <p:pic>
        <p:nvPicPr>
          <p:cNvPr id="6145" name="Picture 1" descr="C:\Users\cmyeum\AppData\Local\Temp\ConnectorClipboard6191466968647178601\image15494814688480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7020" y="981417"/>
            <a:ext cx="4724400" cy="354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5508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Template Matching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036" y="1477176"/>
            <a:ext cx="5332527" cy="344968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410" y="4709604"/>
            <a:ext cx="4959374" cy="280058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4680" y="1681362"/>
            <a:ext cx="5737501" cy="371166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898533" y="5492407"/>
            <a:ext cx="68672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>
                <a:latin typeface="Arial" pitchFamily="34" charset="0"/>
                <a:cs typeface="Arial" pitchFamily="34" charset="0"/>
              </a:rPr>
              <a:t>Count_brick_wall.m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1373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Challenges (template matching) !!!!!!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r="60061"/>
          <a:stretch/>
        </p:blipFill>
        <p:spPr>
          <a:xfrm>
            <a:off x="1213485" y="1927860"/>
            <a:ext cx="3769995" cy="349746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42856" t="34987" r="46179" b="35576"/>
          <a:stretch/>
        </p:blipFill>
        <p:spPr>
          <a:xfrm>
            <a:off x="6841551" y="1974451"/>
            <a:ext cx="1432560" cy="14249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42856" t="34987" r="46179" b="35576"/>
          <a:stretch/>
        </p:blipFill>
        <p:spPr>
          <a:xfrm rot="1800049">
            <a:off x="9471659" y="2190551"/>
            <a:ext cx="1432560" cy="14249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42856" t="34987" r="46179" b="35576"/>
          <a:stretch/>
        </p:blipFill>
        <p:spPr>
          <a:xfrm>
            <a:off x="7071372" y="4285851"/>
            <a:ext cx="486459" cy="48387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20000"/>
                    </a14:imgEffect>
                  </a14:imgLayer>
                </a14:imgProps>
              </a:ext>
            </a:extLst>
          </a:blip>
          <a:srcRect l="42856" t="34987" r="46179" b="35576"/>
          <a:stretch/>
        </p:blipFill>
        <p:spPr>
          <a:xfrm>
            <a:off x="8386939" y="4375386"/>
            <a:ext cx="1171016" cy="1164786"/>
          </a:xfrm>
          <a:prstGeom prst="rect">
            <a:avLst/>
          </a:prstGeom>
        </p:spPr>
      </p:pic>
      <p:pic>
        <p:nvPicPr>
          <p:cNvPr id="7170" name="Picture 2" descr="Image result for do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6600" y="4462382"/>
            <a:ext cx="1077790" cy="1077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2416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Preview: Convolution Neural </a:t>
            </a:r>
            <a:r>
              <a:rPr lang="en-US" dirty="0" smtClean="0"/>
              <a:t>Network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179" t="2198" r="6707" b="6626"/>
          <a:stretch/>
        </p:blipFill>
        <p:spPr>
          <a:xfrm>
            <a:off x="1280160" y="1098593"/>
            <a:ext cx="9649460" cy="5423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6865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Preview: Convolution Neural Network (Continue)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40080" y="5932854"/>
            <a:ext cx="89077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http://web.eecs.umich.edu/~</a:t>
            </a:r>
            <a:r>
              <a:rPr lang="en-US" dirty="0" smtClean="0">
                <a:hlinkClick r:id="rId2"/>
              </a:rPr>
              <a:t>honglak/icml09-ConvolutionalDeepBeliefNetworks.pdf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37" y="1549400"/>
            <a:ext cx="12049125" cy="3325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464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Slide Credits and References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345333" y="1072277"/>
            <a:ext cx="6867236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itchFamily="34" charset="0"/>
                <a:cs typeface="Arial" pitchFamily="34" charset="0"/>
              </a:rPr>
              <a:t>Lecture notes: Rob Fergus.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itchFamily="34" charset="0"/>
                <a:cs typeface="Arial" pitchFamily="34" charset="0"/>
              </a:rPr>
              <a:t>Lecture notes: Steve Seitz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itchFamily="34" charset="0"/>
                <a:cs typeface="Arial" pitchFamily="34" charset="0"/>
              </a:rPr>
              <a:t>Lecture notes: Mohammad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Jahanshahi</a:t>
            </a:r>
            <a:endParaRPr lang="en-US" dirty="0">
              <a:latin typeface="Arial" pitchFamily="34" charset="0"/>
              <a:cs typeface="Arial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itchFamily="34" charset="0"/>
                <a:cs typeface="Arial" pitchFamily="34" charset="0"/>
              </a:rPr>
              <a:t>Lecture notes: Svetlana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Lazebnik</a:t>
            </a:r>
            <a:endParaRPr lang="en-US" dirty="0">
              <a:latin typeface="Arial" pitchFamily="34" charset="0"/>
              <a:cs typeface="Arial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itchFamily="34" charset="0"/>
                <a:cs typeface="Arial" pitchFamily="34" charset="0"/>
              </a:rPr>
              <a:t>Lecture notes: Derek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Hoiem</a:t>
            </a:r>
            <a:endParaRPr lang="en-US" dirty="0">
              <a:latin typeface="Arial" pitchFamily="34" charset="0"/>
              <a:cs typeface="Arial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itchFamily="34" charset="0"/>
                <a:cs typeface="Arial" pitchFamily="34" charset="0"/>
              </a:rPr>
              <a:t>Lecture notes: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Ioannis</a:t>
            </a:r>
            <a:r>
              <a:rPr lang="en-US" dirty="0">
                <a:latin typeface="Arial" pitchFamily="34" charset="0"/>
                <a:cs typeface="Arial" pitchFamily="34" charset="0"/>
              </a:rPr>
              <a:t> (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Yannis</a:t>
            </a:r>
            <a:r>
              <a:rPr lang="en-US" dirty="0">
                <a:latin typeface="Arial" pitchFamily="34" charset="0"/>
                <a:cs typeface="Arial" pitchFamily="34" charset="0"/>
              </a:rPr>
              <a:t>)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Gkioulekas</a:t>
            </a:r>
            <a:endParaRPr lang="en-US" dirty="0">
              <a:latin typeface="Arial" pitchFamily="34" charset="0"/>
              <a:cs typeface="Arial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itchFamily="34" charset="0"/>
                <a:cs typeface="Arial" pitchFamily="34" charset="0"/>
              </a:rPr>
              <a:t>Lecture notes: 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Robert Collins</a:t>
            </a:r>
            <a:endParaRPr lang="en-US" dirty="0">
              <a:latin typeface="Arial" pitchFamily="34" charset="0"/>
              <a:cs typeface="Arial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itchFamily="34" charset="0"/>
                <a:cs typeface="Arial" pitchFamily="34" charset="0"/>
              </a:rPr>
              <a:t>Lecture notes: Jason Corso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itchFamily="34" charset="0"/>
                <a:cs typeface="Arial" pitchFamily="34" charset="0"/>
              </a:rPr>
              <a:t>Lecture notes: Gordon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Wetzstein</a:t>
            </a:r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itchFamily="34" charset="0"/>
                <a:cs typeface="Arial" pitchFamily="34" charset="0"/>
              </a:rPr>
              <a:t>Lecture notes: 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Noah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Snavely</a:t>
            </a:r>
            <a:endParaRPr lang="en-US" dirty="0">
              <a:latin typeface="Arial" pitchFamily="34" charset="0"/>
              <a:cs typeface="Arial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0816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Image as Functions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559433" y="1186943"/>
                <a:ext cx="11098533" cy="286232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400" dirty="0" smtClean="0">
                    <a:latin typeface="Arial" pitchFamily="34" charset="0"/>
                    <a:cs typeface="Arial" pitchFamily="34" charset="0"/>
                  </a:rPr>
                  <a:t>We can think of an image as a function,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Arial" pitchFamily="34" charset="0"/>
                      </a:rPr>
                      <m:t>𝑓</m:t>
                    </m:r>
                  </m:oMath>
                </a14:m>
                <a:r>
                  <a:rPr lang="en-US" sz="2400" dirty="0" smtClean="0">
                    <a:latin typeface="Arial" pitchFamily="34" charset="0"/>
                    <a:cs typeface="Arial" pitchFamily="34" charset="0"/>
                  </a:rPr>
                  <a:t>, from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</m:ctrlPr>
                      </m:sSup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ℝ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→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ℝ</m:t>
                    </m:r>
                  </m:oMath>
                </a14:m>
                <a:r>
                  <a:rPr lang="en-US" sz="2400" dirty="0" smtClean="0">
                    <a:latin typeface="Arial" pitchFamily="34" charset="0"/>
                    <a:cs typeface="Arial" pitchFamily="34" charset="0"/>
                  </a:rPr>
                  <a:t> :</a:t>
                </a:r>
              </a:p>
              <a:p>
                <a:pPr marL="800100" lvl="1" indent="-34290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𝑓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,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𝑦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)</m:t>
                    </m:r>
                  </m:oMath>
                </a14:m>
                <a:r>
                  <a:rPr lang="en-US" sz="2400" dirty="0" smtClean="0">
                    <a:latin typeface="Arial" pitchFamily="34" charset="0"/>
                    <a:cs typeface="Arial" pitchFamily="34" charset="0"/>
                  </a:rPr>
                  <a:t> gives the intensity at position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,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𝑦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)</m:t>
                    </m:r>
                  </m:oMath>
                </a14:m>
                <a:endParaRPr lang="en-US" sz="2400" dirty="0" smtClean="0">
                  <a:latin typeface="Arial" pitchFamily="34" charset="0"/>
                  <a:cs typeface="Arial" pitchFamily="34" charset="0"/>
                </a:endParaRPr>
              </a:p>
              <a:p>
                <a:pPr marL="800100" lvl="1" indent="-34290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400" dirty="0" smtClean="0">
                    <a:latin typeface="Arial" pitchFamily="34" charset="0"/>
                    <a:cs typeface="Arial" pitchFamily="34" charset="0"/>
                  </a:rPr>
                  <a:t>Realistically, we expect the image only to be defined over a rectangle, with a finite range:</a:t>
                </a:r>
              </a:p>
              <a:p>
                <a:pPr lvl="1"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𝑓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: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0,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𝑤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×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0,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h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→[0,1]  </m:t>
                      </m:r>
                    </m:oMath>
                  </m:oMathPara>
                </a14:m>
                <a:endParaRPr lang="en-US" sz="2400" dirty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433" y="1186943"/>
                <a:ext cx="11098533" cy="2862322"/>
              </a:xfrm>
              <a:prstGeom prst="rect">
                <a:avLst/>
              </a:prstGeom>
              <a:blipFill>
                <a:blip r:embed="rId2"/>
                <a:stretch>
                  <a:fillRect l="-769" r="-8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/>
          <p:cNvSpPr/>
          <p:nvPr/>
        </p:nvSpPr>
        <p:spPr>
          <a:xfrm>
            <a:off x="546733" y="4209543"/>
            <a:ext cx="1109853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Arial" pitchFamily="34" charset="0"/>
                <a:cs typeface="Arial" pitchFamily="34" charset="0"/>
              </a:rPr>
              <a:t>A color image is just three functions pasted together.</a:t>
            </a:r>
          </a:p>
          <a:p>
            <a:pPr algn="just">
              <a:lnSpc>
                <a:spcPct val="150000"/>
              </a:lnSpc>
            </a:pPr>
            <a:endParaRPr lang="en-US" sz="2400" dirty="0"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4747146" y="5215621"/>
                <a:ext cx="2715487" cy="126618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𝑦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itchFamily="34" charset="0"/>
                                  </a:rPr>
                                  <m:t>𝑟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itchFamily="34" charset="0"/>
                                  </a:rPr>
                                  <m:t>(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itchFamily="34" charset="0"/>
                                  </a:rPr>
                                  <m:t>𝑥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itchFamily="34" charset="0"/>
                                  </a:rPr>
                                  <m:t>,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itchFamily="34" charset="0"/>
                                  </a:rPr>
                                  <m:t>𝑦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itchFamily="34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itchFamily="34" charset="0"/>
                                  </a:rPr>
                                  <m:t>𝑔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itchFamily="34" charset="0"/>
                                  </a:rPr>
                                  <m:t>(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itchFamily="34" charset="0"/>
                                  </a:rPr>
                                  <m:t>𝑥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itchFamily="34" charset="0"/>
                                  </a:rPr>
                                  <m:t>,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itchFamily="34" charset="0"/>
                                  </a:rPr>
                                  <m:t>𝑦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itchFamily="34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itchFamily="34" charset="0"/>
                                  </a:rPr>
                                  <m:t>𝑏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itchFamily="34" charset="0"/>
                                  </a:rPr>
                                  <m:t>(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itchFamily="34" charset="0"/>
                                  </a:rPr>
                                  <m:t>𝑥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itchFamily="34" charset="0"/>
                                  </a:rPr>
                                  <m:t>,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itchFamily="34" charset="0"/>
                                  </a:rPr>
                                  <m:t>𝑦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itchFamily="34" charset="0"/>
                                  </a:rPr>
                                  <m:t>)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7146" y="5215621"/>
                <a:ext cx="2715487" cy="126618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8" name="Picture 4" descr="Image result for rgb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6505" y="4545329"/>
            <a:ext cx="1932393" cy="1932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35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Image as </a:t>
            </a:r>
            <a:r>
              <a:rPr lang="en-US" dirty="0" smtClean="0"/>
              <a:t>Functions (Continue)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757" y="1309210"/>
            <a:ext cx="3516923" cy="2286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l="12656" t="14324" r="12500" b="12207"/>
          <a:stretch/>
        </p:blipFill>
        <p:spPr>
          <a:xfrm>
            <a:off x="5394960" y="2579904"/>
            <a:ext cx="6251311" cy="3171333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>
            <a:off x="7227570" y="2406061"/>
            <a:ext cx="930651" cy="18449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6695123" y="2406061"/>
            <a:ext cx="532447" cy="59621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 flipV="1">
            <a:off x="7232274" y="1657703"/>
            <a:ext cx="356" cy="76313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420" y="3802435"/>
            <a:ext cx="5211631" cy="3211097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5"/>
          <a:srcRect l="80714" r="7143"/>
          <a:stretch/>
        </p:blipFill>
        <p:spPr>
          <a:xfrm>
            <a:off x="11324773" y="1962503"/>
            <a:ext cx="647700" cy="4000500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-180482" y="1239149"/>
            <a:ext cx="1663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cs typeface="Arial" pitchFamily="34" charset="0"/>
              </a:rPr>
              <a:t>RGB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-180482" y="4058009"/>
            <a:ext cx="1663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cs typeface="Arial" pitchFamily="34" charset="0"/>
              </a:rPr>
              <a:t>Gray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7227570" y="2065057"/>
            <a:ext cx="1663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cs typeface="Arial" pitchFamily="34" charset="0"/>
              </a:rPr>
              <a:t>X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825772" y="2380669"/>
            <a:ext cx="1663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cs typeface="Arial" pitchFamily="34" charset="0"/>
              </a:rPr>
              <a:t>Y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979312" y="1434642"/>
            <a:ext cx="1663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cs typeface="Arial" pitchFamily="34" charset="0"/>
              </a:rPr>
              <a:t>f(X, Y)</a:t>
            </a:r>
          </a:p>
        </p:txBody>
      </p:sp>
    </p:spTree>
    <p:extLst>
      <p:ext uri="{BB962C8B-B14F-4D97-AF65-F5344CB8AC3E}">
        <p14:creationId xmlns:p14="http://schemas.microsoft.com/office/powerpoint/2010/main" val="2475032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Image Interpreted in a Frequency Domain</a:t>
            </a:r>
            <a:endParaRPr lang="en-US" dirty="0"/>
          </a:p>
        </p:txBody>
      </p:sp>
      <p:pic>
        <p:nvPicPr>
          <p:cNvPr id="1026" name="Picture 2" descr="https://imagej.nih.gov/ij/docs/images/ff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046" y="2054225"/>
            <a:ext cx="10625507" cy="2851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7222315" y="5845930"/>
            <a:ext cx="44487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imagej.nih.gov/ij/docs/images/fft.jpg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602258" y="5957690"/>
            <a:ext cx="14937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u="sng" dirty="0" smtClean="0">
                <a:solidFill>
                  <a:srgbClr val="FF0000"/>
                </a:solidFill>
              </a:rPr>
              <a:t>Convolution!!</a:t>
            </a:r>
            <a:endParaRPr lang="en-US" b="1" u="sng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2034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Linear Filtering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546733" y="1301243"/>
            <a:ext cx="11098533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Arial" pitchFamily="34" charset="0"/>
                <a:cs typeface="Arial" pitchFamily="34" charset="0"/>
              </a:rPr>
              <a:t>One simple version : linear filtering (cross-correlation or convolution)</a:t>
            </a:r>
          </a:p>
          <a:p>
            <a:pPr marL="342900" indent="-342900" algn="just">
              <a:lnSpc>
                <a:spcPct val="150000"/>
              </a:lnSpc>
              <a:buFontTx/>
              <a:buChar char="-"/>
            </a:pPr>
            <a:r>
              <a:rPr lang="en-US" sz="2400" dirty="0" smtClean="0">
                <a:latin typeface="Arial" pitchFamily="34" charset="0"/>
                <a:cs typeface="Arial" pitchFamily="34" charset="0"/>
              </a:rPr>
              <a:t>Replace each pixel by a linear combination of its neighbors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dirty="0" smtClean="0">
              <a:latin typeface="Arial" pitchFamily="34" charset="0"/>
              <a:cs typeface="Arial" pitchFamily="34" charset="0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Arial" pitchFamily="34" charset="0"/>
                <a:cs typeface="Arial" pitchFamily="34" charset="0"/>
              </a:rPr>
              <a:t>The prescription for the linear combination is called the “kernel” (or “mask” or “filtering”)</a:t>
            </a:r>
            <a:endParaRPr lang="en-US" sz="2400" dirty="0"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0732677"/>
              </p:ext>
            </p:extLst>
          </p:nvPr>
        </p:nvGraphicFramePr>
        <p:xfrm>
          <a:off x="2038350" y="4773930"/>
          <a:ext cx="1384300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3075">
                  <a:extLst>
                    <a:ext uri="{9D8B030D-6E8A-4147-A177-3AD203B41FA5}">
                      <a16:colId xmlns:a16="http://schemas.microsoft.com/office/drawing/2014/main" val="824280136"/>
                    </a:ext>
                  </a:extLst>
                </a:gridCol>
                <a:gridCol w="473075">
                  <a:extLst>
                    <a:ext uri="{9D8B030D-6E8A-4147-A177-3AD203B41FA5}">
                      <a16:colId xmlns:a16="http://schemas.microsoft.com/office/drawing/2014/main" val="3973727857"/>
                    </a:ext>
                  </a:extLst>
                </a:gridCol>
                <a:gridCol w="438150">
                  <a:extLst>
                    <a:ext uri="{9D8B030D-6E8A-4147-A177-3AD203B41FA5}">
                      <a16:colId xmlns:a16="http://schemas.microsoft.com/office/drawing/2014/main" val="28961040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39864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58845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906151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0810266"/>
              </p:ext>
            </p:extLst>
          </p:nvPr>
        </p:nvGraphicFramePr>
        <p:xfrm>
          <a:off x="5386386" y="4773930"/>
          <a:ext cx="1419225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3075">
                  <a:extLst>
                    <a:ext uri="{9D8B030D-6E8A-4147-A177-3AD203B41FA5}">
                      <a16:colId xmlns:a16="http://schemas.microsoft.com/office/drawing/2014/main" val="824280136"/>
                    </a:ext>
                  </a:extLst>
                </a:gridCol>
                <a:gridCol w="473075">
                  <a:extLst>
                    <a:ext uri="{9D8B030D-6E8A-4147-A177-3AD203B41FA5}">
                      <a16:colId xmlns:a16="http://schemas.microsoft.com/office/drawing/2014/main" val="3973727857"/>
                    </a:ext>
                  </a:extLst>
                </a:gridCol>
                <a:gridCol w="473075">
                  <a:extLst>
                    <a:ext uri="{9D8B030D-6E8A-4147-A177-3AD203B41FA5}">
                      <a16:colId xmlns:a16="http://schemas.microsoft.com/office/drawing/2014/main" val="28961040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39864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58845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9061510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2102812"/>
              </p:ext>
            </p:extLst>
          </p:nvPr>
        </p:nvGraphicFramePr>
        <p:xfrm>
          <a:off x="8897936" y="4773930"/>
          <a:ext cx="1419225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3075">
                  <a:extLst>
                    <a:ext uri="{9D8B030D-6E8A-4147-A177-3AD203B41FA5}">
                      <a16:colId xmlns:a16="http://schemas.microsoft.com/office/drawing/2014/main" val="824280136"/>
                    </a:ext>
                  </a:extLst>
                </a:gridCol>
                <a:gridCol w="473075">
                  <a:extLst>
                    <a:ext uri="{9D8B030D-6E8A-4147-A177-3AD203B41FA5}">
                      <a16:colId xmlns:a16="http://schemas.microsoft.com/office/drawing/2014/main" val="3973727857"/>
                    </a:ext>
                  </a:extLst>
                </a:gridCol>
                <a:gridCol w="473075">
                  <a:extLst>
                    <a:ext uri="{9D8B030D-6E8A-4147-A177-3AD203B41FA5}">
                      <a16:colId xmlns:a16="http://schemas.microsoft.com/office/drawing/2014/main" val="28961040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39864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9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58845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9061510"/>
                  </a:ext>
                </a:extLst>
              </a:tr>
            </a:tbl>
          </a:graphicData>
        </a:graphic>
      </p:graphicFrame>
      <p:sp>
        <p:nvSpPr>
          <p:cNvPr id="8" name="Right Arrow 7"/>
          <p:cNvSpPr/>
          <p:nvPr/>
        </p:nvSpPr>
        <p:spPr>
          <a:xfrm>
            <a:off x="3845718" y="5152390"/>
            <a:ext cx="1117600" cy="3556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>
            <a:off x="7292973" y="5152390"/>
            <a:ext cx="1117600" cy="3556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412477" y="5962650"/>
            <a:ext cx="2636045" cy="456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Local image data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786867" y="5962650"/>
            <a:ext cx="2636045" cy="456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dirty="0" err="1" smtClean="0">
                <a:latin typeface="Arial" pitchFamily="34" charset="0"/>
                <a:cs typeface="Arial" pitchFamily="34" charset="0"/>
              </a:rPr>
              <a:t>Kernal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8289525" y="5962650"/>
            <a:ext cx="2636045" cy="456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Modified image data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0844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Cross-Correlation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546733" y="1123434"/>
                <a:ext cx="11098533" cy="12003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2400" dirty="0" smtClean="0">
                    <a:latin typeface="Arial" pitchFamily="34" charset="0"/>
                    <a:cs typeface="Arial" pitchFamily="34" charset="0"/>
                  </a:rPr>
                  <a:t>Let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Arial" pitchFamily="34" charset="0"/>
                      </a:rPr>
                      <m:t>𝐹</m:t>
                    </m:r>
                  </m:oMath>
                </a14:m>
                <a:r>
                  <a:rPr lang="en-US" sz="2400" dirty="0" smtClean="0">
                    <a:latin typeface="Arial" pitchFamily="34" charset="0"/>
                    <a:cs typeface="Arial" pitchFamily="34" charset="0"/>
                  </a:rPr>
                  <a:t> be the image,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Arial" pitchFamily="34" charset="0"/>
                      </a:rPr>
                      <m:t>𝐻</m:t>
                    </m:r>
                  </m:oMath>
                </a14:m>
                <a:r>
                  <a:rPr lang="en-US" sz="2400" dirty="0" smtClean="0">
                    <a:latin typeface="Arial" pitchFamily="34" charset="0"/>
                    <a:cs typeface="Arial" pitchFamily="34" charset="0"/>
                  </a:rPr>
                  <a:t> be the kernel (of size 2k+1 x 2k+1), 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sz="2400" dirty="0" smtClean="0">
                    <a:latin typeface="Arial" pitchFamily="34" charset="0"/>
                    <a:cs typeface="Arial" pitchFamily="34" charset="0"/>
                  </a:rPr>
                  <a:t>G be the output image</a:t>
                </a:r>
                <a:endParaRPr lang="en-US" sz="2400" dirty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733" y="1123434"/>
                <a:ext cx="11098533" cy="1200329"/>
              </a:xfrm>
              <a:prstGeom prst="rect">
                <a:avLst/>
              </a:prstGeom>
              <a:blipFill>
                <a:blip r:embed="rId2"/>
                <a:stretch>
                  <a:fillRect l="-879" b="-55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534575" y="2687211"/>
                <a:ext cx="7122847" cy="13946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𝐺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𝑖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,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𝑗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2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𝑢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=−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𝑘</m:t>
                          </m:r>
                        </m:sub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𝑘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32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𝑣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=−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𝑘</m:t>
                              </m:r>
                            </m:sup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𝐻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𝑢</m:t>
                                  </m:r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,</m:t>
                                  </m:r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𝑣</m:t>
                                  </m:r>
                                </m:e>
                              </m:d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𝐹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[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𝑖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+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𝑢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,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𝑗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+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𝑣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]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sz="3200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4575" y="2687211"/>
                <a:ext cx="7122847" cy="13946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934045" y="5290711"/>
                <a:ext cx="2323906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𝐺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𝐻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⨂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𝐹</m:t>
                      </m:r>
                    </m:oMath>
                  </m:oMathPara>
                </a14:m>
                <a:endParaRPr lang="en-US" sz="4000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4045" y="5290711"/>
                <a:ext cx="2323906" cy="61555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/>
          <p:cNvSpPr/>
          <p:nvPr/>
        </p:nvSpPr>
        <p:spPr>
          <a:xfrm>
            <a:off x="555623" y="4445336"/>
            <a:ext cx="11098533" cy="5778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400" dirty="0" smtClean="0">
                <a:latin typeface="Arial" pitchFamily="34" charset="0"/>
                <a:cs typeface="Arial" pitchFamily="34" charset="0"/>
              </a:rPr>
              <a:t>This is called a cross-correlation operation: </a:t>
            </a:r>
            <a:endParaRPr lang="en-US" sz="24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9780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Example: Signal Processing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6050" y="768350"/>
            <a:ext cx="5515324" cy="62507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200" y="764554"/>
            <a:ext cx="5518673" cy="625449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2384486" y="4196834"/>
                <a:ext cx="2163349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h</m:t>
                      </m:r>
                      <m:d>
                        <m:dPr>
                          <m:ctrlPr>
                            <a:rPr lang="en-US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𝑡</m:t>
                          </m:r>
                        </m:e>
                      </m:d>
                      <m:r>
                        <a:rPr lang="en-US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𝑥</m:t>
                      </m:r>
                      <m:r>
                        <a:rPr lang="en-US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(</m:t>
                      </m:r>
                      <m:r>
                        <a:rPr lang="en-US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𝑡</m:t>
                      </m:r>
                      <m:r>
                        <a:rPr lang="en-US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)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4486" y="4196834"/>
                <a:ext cx="2163349" cy="7078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638200" y="5260349"/>
                <a:ext cx="5414623" cy="10219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h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𝑡</m:t>
                          </m:r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∗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𝑥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(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𝑡</m:t>
                      </m:r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))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nary>
                        <m:naryPr>
                          <m:ctrlPr>
                            <a:rPr lang="en-US" sz="28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−∞</m:t>
                          </m:r>
                        </m:sub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p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h</m:t>
                          </m:r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𝜏</m:t>
                              </m:r>
                            </m:e>
                          </m:d>
                          <m:r>
                            <a:rPr lang="en-US" sz="28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(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𝑡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−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𝜏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)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𝑑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𝜏</m:t>
                          </m:r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200" y="5260349"/>
                <a:ext cx="5414623" cy="102194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94169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Uwaterloo_Theme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dirty="0" smtClean="0">
            <a:latin typeface="Arial" pitchFamily="34" charset="0"/>
            <a:cs typeface="Arial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Uwaterloo_Theme" id="{F7BD0320-7428-483A-9DFB-560F4F77CD51}" vid="{FB630A13-1CAF-4B8C-927A-D2F553D6B205}"/>
    </a:ext>
  </a:extLst>
</a:theme>
</file>

<file path=ppt/theme/theme2.xml><?xml version="1.0" encoding="utf-8"?>
<a:theme xmlns:a="http://schemas.openxmlformats.org/drawingml/2006/main" name="Uwaterloo">
  <a:themeElements>
    <a:clrScheme name="Custom 7">
      <a:dk1>
        <a:srgbClr val="000000"/>
      </a:dk1>
      <a:lt1>
        <a:srgbClr val="FFFFFF"/>
      </a:lt1>
      <a:dk2>
        <a:srgbClr val="757575"/>
      </a:dk2>
      <a:lt2>
        <a:srgbClr val="D6D6D6"/>
      </a:lt2>
      <a:accent1>
        <a:srgbClr val="8000B3"/>
      </a:accent1>
      <a:accent2>
        <a:srgbClr val="0C0C0C"/>
      </a:accent2>
      <a:accent3>
        <a:srgbClr val="BD33DA"/>
      </a:accent3>
      <a:accent4>
        <a:srgbClr val="CFB3E6"/>
      </a:accent4>
      <a:accent5>
        <a:srgbClr val="57058A"/>
      </a:accent5>
      <a:accent6>
        <a:srgbClr val="F1F1F1"/>
      </a:accent6>
      <a:hlink>
        <a:srgbClr val="57058A"/>
      </a:hlink>
      <a:folHlink>
        <a:srgbClr val="595959"/>
      </a:folHlink>
    </a:clrScheme>
    <a:fontScheme name="Impact + Georgia">
      <a:majorFont>
        <a:latin typeface="Impact"/>
        <a:ea typeface=""/>
        <a:cs typeface=""/>
      </a:majorFont>
      <a:minorFont>
        <a:latin typeface="Georg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Waterloo_engineering_16x9" id="{13A97B2F-F17F-6849-9F82-B721B10E3869}" vid="{A4E74281-1FF5-2047-BC63-3BF2D22759F3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Uwaterloo_Theme</Template>
  <TotalTime>5559</TotalTime>
  <Words>1083</Words>
  <Application>Microsoft Office PowerPoint</Application>
  <PresentationFormat>Widescreen</PresentationFormat>
  <Paragraphs>500</Paragraphs>
  <Slides>37</Slides>
  <Notes>3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37</vt:i4>
      </vt:variant>
    </vt:vector>
  </HeadingPairs>
  <TitlesOfParts>
    <vt:vector size="46" baseType="lpstr">
      <vt:lpstr>Arial</vt:lpstr>
      <vt:lpstr>Calibri</vt:lpstr>
      <vt:lpstr>Cambria Math</vt:lpstr>
      <vt:lpstr>Georgia</vt:lpstr>
      <vt:lpstr>Helvetica</vt:lpstr>
      <vt:lpstr>Impact</vt:lpstr>
      <vt:lpstr>Wingdings</vt:lpstr>
      <vt:lpstr>Uwaterloo_Theme</vt:lpstr>
      <vt:lpstr>Uwaterloo</vt:lpstr>
      <vt:lpstr>Linear Filtering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University of Waterloo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Chul Min Yeum</dc:creator>
  <cp:lastModifiedBy>Chul Min Yeum</cp:lastModifiedBy>
  <cp:revision>218</cp:revision>
  <dcterms:created xsi:type="dcterms:W3CDTF">2018-10-10T19:11:49Z</dcterms:created>
  <dcterms:modified xsi:type="dcterms:W3CDTF">2019-02-28T19:29:24Z</dcterms:modified>
</cp:coreProperties>
</file>